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256" r:id="rId3"/>
    <p:sldId id="260" r:id="rId4"/>
    <p:sldId id="291" r:id="rId5"/>
    <p:sldId id="326" r:id="rId6"/>
    <p:sldId id="330" r:id="rId7"/>
    <p:sldId id="331" r:id="rId8"/>
    <p:sldId id="333" r:id="rId9"/>
    <p:sldId id="327" r:id="rId10"/>
    <p:sldId id="334" r:id="rId11"/>
    <p:sldId id="337" r:id="rId12"/>
    <p:sldId id="335" r:id="rId13"/>
    <p:sldId id="328" r:id="rId14"/>
    <p:sldId id="338" r:id="rId15"/>
    <p:sldId id="339" r:id="rId16"/>
    <p:sldId id="340" r:id="rId17"/>
    <p:sldId id="341" r:id="rId18"/>
    <p:sldId id="342" r:id="rId19"/>
    <p:sldId id="344" r:id="rId20"/>
    <p:sldId id="345" r:id="rId21"/>
    <p:sldId id="347" r:id="rId22"/>
    <p:sldId id="346" r:id="rId23"/>
    <p:sldId id="348" r:id="rId24"/>
    <p:sldId id="349" r:id="rId25"/>
    <p:sldId id="329" r:id="rId26"/>
    <p:sldId id="350" r:id="rId27"/>
    <p:sldId id="32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01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03B64-6F48-47A6-9035-940BE809244C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A441B-C9E1-4248-8AAC-9B6084500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73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D0BEC-A6EF-4619-AD67-8D58BC61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3F9DDF-8526-401E-B1EF-0006143C4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C37C8-1077-4B93-A06F-D6FA7E72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FB69D-A455-4438-BD7C-7B8A60C9D6C2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D0782-EB66-485C-ACD0-23E6D9B3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8917AC-6BF7-49E4-8B95-EA1B5AA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0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52B3E-E91A-40C5-84DC-3223A662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249EC9-B312-4599-943E-AE4AA7B6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102B5-E8BC-4A5B-9CED-D596F910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3418-7DA9-46FD-8F69-DCD75537AF05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0124E-FE04-466C-99F3-316F847C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52954-9BA9-4870-A9E3-8DB5BD08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03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4522-D65E-4E95-AD1F-FEDF5C6DC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5E3ED3-160F-408D-A54C-86D1BC1E3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44657-140D-4BB2-92BF-53F6C21B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E976-C4EB-4CAB-B087-164FC531B7F6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C48D8-F6C1-4832-A73A-434496AC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5C607-EB0A-4F42-AC8C-0ACBCC0C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0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F6BDD-9FB8-4F9B-BA89-3420A88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48C57-B011-459C-BE81-925B6D9B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DB00D-BA2F-4E1B-ACD1-B5C8A69B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6EDB-BE3E-4B30-84FC-6FAB373DC35E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CDBFCD-9DDF-42AD-B012-8DE75BF8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F3B5C-46A2-43E5-9268-BA1803B6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84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A0851-F4B7-4746-935B-4E78DF2E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AFB7F-13C6-43CC-80C8-82B519B0F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36066-4D54-46D2-8322-41732B95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B78E-4AE7-480A-9610-56C6AC7E5E1E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93788-943A-46A0-B60E-E9CB616A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193A7-EE19-411E-A3AE-55542DDD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72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748A7-F755-41AD-A469-F7B88529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4B356-C8E0-454F-85F9-515C60121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8542-7CDE-4737-97BB-6B4999286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8E9B96-00EF-4958-98DE-BC37A4BD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EBA7-B620-40B6-A213-720DC0EC5E64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C80BA4-C04F-48FD-8396-4D89DA16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AD54D6-909C-40C0-8BFB-17E5E1D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BBDDD-F868-419D-98EB-455A4B43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E8F481-8E30-4D7A-9143-EE0BEFC9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66742C-48A1-40B4-8387-DC071FD53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C0F920-773C-4901-9EBD-B75009AD4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EC2CFD-BEC0-4BBE-A333-4D4E726DB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B7EEC6-D609-4E2B-AA27-C7DA59F4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F345-3B94-4D98-B3DD-6D3E8287EE0D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26EFA2-8DEB-437B-95EF-CB86E7D7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D3EE98-48F2-403D-8A41-B87A1C1B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9051C-0A98-463E-8AE7-44D1DFF5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56BF2F-DDBB-437B-9275-5493C0A8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B264-F59D-4F17-949B-9522F86ECEE3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86458A-D3CC-4B20-A6F7-BB2F8A57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172BF3-46AD-479F-8AC8-F8A8D72B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0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AB070E-607E-42EA-B9E2-CB6E3FC4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56042-2468-4921-99B1-F2A8941DC93E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0CE961-6A9A-4435-BCFE-51CB5A2B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2456CA-0FB5-4DEE-B407-303D3107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8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1A238-285A-43F5-BAC9-E7B7F234F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95F48-5C2A-4216-9D26-74469A87F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A68CE6-4FAC-4DCC-A6A3-DB6853231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0CA4B0-B3C6-4E92-875B-E8989F80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1741-D1AB-4F32-959E-3EEF56FBA71E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481BE6-56C7-473F-9B04-8D00F829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88EA7-28F3-4140-8032-8461A098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8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07FAE-6A6B-4993-88BB-62F5ADA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5DFD4D-E102-4DD6-BD63-42C5AC0AA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2C93F6-1C70-4BDB-9A4B-9699D26DF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483DEF-0402-45DB-A18F-A0457DC4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175F-3906-48CE-B900-F4E50B8C1B99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A14653-8E68-45E4-88A3-F50912A4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B8F10-FC42-4BAC-A338-C2BF1C4A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7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8E37F-8267-4DFE-BE15-ADBB6B8F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E02822-B125-4036-BEBB-DC9366435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07830-645E-4A57-88B7-23E290C2F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397F9-FFE2-449D-8F37-072C3859F1ED}" type="datetime1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AA914-DCD5-468D-9CF7-EA183AC71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87F29-2AC2-42D4-99D0-7B80FD0CF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F5BD-A61D-4C08-9562-2D9707F4A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ro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tlebot.com/abou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platform/turtlebot3/quick-start" TargetMode="External"/><Relationship Id="rId2" Type="http://schemas.openxmlformats.org/officeDocument/2006/relationships/hyperlink" Target="http://wiki.ros.org/noetic/Install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29.png"/><Relationship Id="rId4" Type="http://schemas.openxmlformats.org/officeDocument/2006/relationships/video" Target="../media/media4.mp4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3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7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1019CC-6708-442D-90FF-AC1DB9EE424C}"/>
              </a:ext>
            </a:extLst>
          </p:cNvPr>
          <p:cNvSpPr/>
          <p:nvPr/>
        </p:nvSpPr>
        <p:spPr>
          <a:xfrm>
            <a:off x="10468716" y="0"/>
            <a:ext cx="266438" cy="408260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9BC253-0DF6-40EC-91C5-D16A11E532D3}"/>
              </a:ext>
            </a:extLst>
          </p:cNvPr>
          <p:cNvSpPr/>
          <p:nvPr/>
        </p:nvSpPr>
        <p:spPr>
          <a:xfrm>
            <a:off x="-1" y="5324192"/>
            <a:ext cx="8819535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B0AE8-F8D2-40CC-B44E-B439D22E6F2C}"/>
              </a:ext>
            </a:extLst>
          </p:cNvPr>
          <p:cNvSpPr txBox="1"/>
          <p:nvPr/>
        </p:nvSpPr>
        <p:spPr>
          <a:xfrm>
            <a:off x="309547" y="280219"/>
            <a:ext cx="131959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2023.11.02.</a:t>
            </a:r>
            <a:r>
              <a:rPr lang="ko-KR" altLang="en-US" sz="1400" u="sng" dirty="0"/>
              <a:t>목</a:t>
            </a:r>
            <a:r>
              <a:rPr lang="en-US" altLang="ko-KR" sz="1400" u="sng" dirty="0"/>
              <a:t>.</a:t>
            </a:r>
            <a:endParaRPr lang="ko-KR" altLang="en-US" sz="14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2349E-3BBD-419D-8471-B1FF97509952}"/>
              </a:ext>
            </a:extLst>
          </p:cNvPr>
          <p:cNvSpPr txBox="1"/>
          <p:nvPr/>
        </p:nvSpPr>
        <p:spPr>
          <a:xfrm>
            <a:off x="2949246" y="1243568"/>
            <a:ext cx="6293518" cy="14745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+mj-ea"/>
                <a:ea typeface="+mj-ea"/>
              </a:rPr>
              <a:t>2D-LiDAR</a:t>
            </a:r>
            <a:r>
              <a:rPr lang="ko-KR" altLang="en-US" sz="3200" b="1" dirty="0">
                <a:latin typeface="+mj-ea"/>
                <a:ea typeface="+mj-ea"/>
              </a:rPr>
              <a:t>를 이용한 장애물 회피</a:t>
            </a:r>
            <a:endParaRPr lang="en-US" altLang="ko-KR" sz="32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+mj-ea"/>
                <a:ea typeface="+mj-ea"/>
              </a:rPr>
              <a:t>ROS-Simulation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4E6383-AB4F-426D-96D1-4AA7B23C1599}"/>
              </a:ext>
            </a:extLst>
          </p:cNvPr>
          <p:cNvCxnSpPr>
            <a:cxnSpLocks/>
          </p:cNvCxnSpPr>
          <p:nvPr/>
        </p:nvCxnSpPr>
        <p:spPr>
          <a:xfrm>
            <a:off x="3062167" y="2064936"/>
            <a:ext cx="6067667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4CEDB10-31D8-4771-9A87-ADCEDB4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</a:t>
            </a:fld>
            <a:endParaRPr lang="ko-KR" alt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6A6D5-BB83-4086-86EA-053F737D6A45}"/>
              </a:ext>
            </a:extLst>
          </p:cNvPr>
          <p:cNvSpPr txBox="1"/>
          <p:nvPr/>
        </p:nvSpPr>
        <p:spPr>
          <a:xfrm>
            <a:off x="5814737" y="4277440"/>
            <a:ext cx="562526" cy="9561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Tae</a:t>
            </a: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6BC840D-9786-4AE0-8DC9-527A34D7F230}"/>
              </a:ext>
            </a:extLst>
          </p:cNvPr>
          <p:cNvCxnSpPr>
            <a:cxnSpLocks/>
          </p:cNvCxnSpPr>
          <p:nvPr/>
        </p:nvCxnSpPr>
        <p:spPr>
          <a:xfrm>
            <a:off x="5869146" y="4798410"/>
            <a:ext cx="453708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5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10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66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Img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https://docs.ros.org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3.1. ROS?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178230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764207" y="794226"/>
            <a:ext cx="5016659" cy="5269548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ROS?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Robot Operating System</a:t>
            </a:r>
            <a:r>
              <a:rPr lang="ko-KR" altLang="en-US" sz="1400" dirty="0">
                <a:latin typeface="+mn-ea"/>
              </a:rPr>
              <a:t>의 약자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흔히 알고 있는 </a:t>
            </a:r>
            <a:r>
              <a:rPr lang="en-US" altLang="ko-KR" sz="1400" dirty="0">
                <a:latin typeface="+mn-ea"/>
              </a:rPr>
              <a:t>OS(Linux, Windows, Android </a:t>
            </a:r>
            <a:r>
              <a:rPr lang="ko-KR" altLang="en-US" sz="1400" dirty="0">
                <a:latin typeface="+mn-ea"/>
              </a:rPr>
              <a:t>등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프로세스 관리 시스템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인터페이스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프로그램 유틸 등을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사용하여 다수의 이기종 하드웨어 간의 데이터 송수신</a:t>
            </a:r>
            <a:r>
              <a:rPr lang="en-US" altLang="ko-KR" sz="14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스케쥴링</a:t>
            </a:r>
            <a:r>
              <a:rPr lang="en-US" altLang="ko-KR" sz="1400" dirty="0">
                <a:latin typeface="+mn-ea"/>
              </a:rPr>
              <a:t>,  </a:t>
            </a:r>
            <a:r>
              <a:rPr lang="ko-KR" altLang="en-US" sz="1400" dirty="0">
                <a:latin typeface="+mn-ea"/>
              </a:rPr>
              <a:t>에러 처리 등 로봇 소프트웨어 개발을 위한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라이브러리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프레임워크를 제공하는 미들웨어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Open-source Software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ROS1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ROS2</a:t>
            </a:r>
            <a:r>
              <a:rPr lang="ko-KR" altLang="en-US" sz="1400" dirty="0">
                <a:latin typeface="+mn-ea"/>
              </a:rPr>
              <a:t>로 전환되는 시기임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Version</a:t>
            </a:r>
            <a:r>
              <a:rPr lang="ko-KR" altLang="en-US" sz="1400" dirty="0">
                <a:latin typeface="+mn-ea"/>
              </a:rPr>
              <a:t>은 알파벳 순으로 명명되고</a:t>
            </a:r>
            <a:r>
              <a:rPr lang="en-US" altLang="ko-KR" sz="14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Ubuntu </a:t>
            </a:r>
            <a:r>
              <a:rPr lang="ko-KR" altLang="en-US" sz="1400" dirty="0">
                <a:latin typeface="+mn-ea"/>
              </a:rPr>
              <a:t>출시 해에 맞춰 </a:t>
            </a:r>
            <a:r>
              <a:rPr lang="en-US" altLang="ko-KR" sz="1400" dirty="0">
                <a:latin typeface="+mn-ea"/>
              </a:rPr>
              <a:t>LTS version </a:t>
            </a:r>
            <a:r>
              <a:rPr lang="ko-KR" altLang="en-US" sz="1400" dirty="0">
                <a:latin typeface="+mn-ea"/>
              </a:rPr>
              <a:t>출시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AFF42D-316C-4268-92FE-3C2D933C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80" y="5059784"/>
            <a:ext cx="933580" cy="11996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D10DB4-36ED-4076-B66B-FFE8DFAE151B}"/>
              </a:ext>
            </a:extLst>
          </p:cNvPr>
          <p:cNvSpPr txBox="1"/>
          <p:nvPr/>
        </p:nvSpPr>
        <p:spPr>
          <a:xfrm>
            <a:off x="7869600" y="5498029"/>
            <a:ext cx="2115644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/>
              <a:t>ROS</a:t>
            </a:r>
          </a:p>
          <a:p>
            <a:r>
              <a:rPr lang="en-US" altLang="ko-KR" sz="1400" dirty="0"/>
              <a:t>Box Turtle</a:t>
            </a:r>
          </a:p>
          <a:p>
            <a:r>
              <a:rPr lang="en-US" altLang="ko-KR" sz="1400" dirty="0"/>
              <a:t>2010</a:t>
            </a:r>
            <a:r>
              <a:rPr lang="ko-KR" altLang="en-US" sz="1400" dirty="0"/>
              <a:t>년 </a:t>
            </a:r>
            <a:r>
              <a:rPr lang="en-US" altLang="ko-KR" sz="1400" dirty="0"/>
              <a:t>3</a:t>
            </a:r>
            <a:r>
              <a:rPr lang="ko-KR" altLang="en-US" sz="1400" dirty="0"/>
              <a:t>월 </a:t>
            </a:r>
            <a:r>
              <a:rPr lang="en-US" altLang="ko-KR" sz="1400" dirty="0"/>
              <a:t>2</a:t>
            </a:r>
            <a:r>
              <a:rPr lang="ko-KR" altLang="en-US" sz="1400" dirty="0"/>
              <a:t>일 </a:t>
            </a:r>
            <a:r>
              <a:rPr lang="en-US" altLang="ko-KR" sz="1400" dirty="0"/>
              <a:t>Release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5DC7E9-DA28-4243-9D4A-A9B75834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780" y="3479756"/>
            <a:ext cx="933580" cy="11996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8AC2FB-50C4-41D0-8523-B25D613E6627}"/>
              </a:ext>
            </a:extLst>
          </p:cNvPr>
          <p:cNvSpPr txBox="1"/>
          <p:nvPr/>
        </p:nvSpPr>
        <p:spPr>
          <a:xfrm>
            <a:off x="7869600" y="3940750"/>
            <a:ext cx="2215030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/>
              <a:t>Last ROS. LTS</a:t>
            </a:r>
          </a:p>
          <a:p>
            <a:r>
              <a:rPr lang="en-US" altLang="ko-KR" sz="1400" dirty="0"/>
              <a:t>Noetic Ninjemys</a:t>
            </a:r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en-US" altLang="ko-KR" sz="1400" dirty="0"/>
              <a:t>5</a:t>
            </a:r>
            <a:r>
              <a:rPr lang="ko-KR" altLang="en-US" sz="1400" dirty="0"/>
              <a:t>월 </a:t>
            </a:r>
            <a:r>
              <a:rPr lang="en-US" altLang="ko-KR" sz="1400" dirty="0"/>
              <a:t>23</a:t>
            </a:r>
            <a:r>
              <a:rPr lang="ko-KR" altLang="en-US" sz="1400" dirty="0"/>
              <a:t>일 </a:t>
            </a:r>
            <a:r>
              <a:rPr lang="en-US" altLang="ko-KR" sz="1400" dirty="0"/>
              <a:t>Release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0B6628-D19A-4946-A0D8-117E1CC7D85C}"/>
              </a:ext>
            </a:extLst>
          </p:cNvPr>
          <p:cNvSpPr txBox="1"/>
          <p:nvPr/>
        </p:nvSpPr>
        <p:spPr>
          <a:xfrm>
            <a:off x="7869600" y="2360722"/>
            <a:ext cx="2215030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/>
              <a:t>ROS2. LTS</a:t>
            </a:r>
          </a:p>
          <a:p>
            <a:r>
              <a:rPr lang="en-US" altLang="ko-KR" sz="1400" dirty="0"/>
              <a:t>Noetic Ninjemys</a:t>
            </a:r>
          </a:p>
          <a:p>
            <a:r>
              <a:rPr lang="en-US" altLang="ko-KR" sz="1400" dirty="0"/>
              <a:t>2022</a:t>
            </a:r>
            <a:r>
              <a:rPr lang="ko-KR" altLang="en-US" sz="1400" dirty="0"/>
              <a:t>년 </a:t>
            </a:r>
            <a:r>
              <a:rPr lang="en-US" altLang="ko-KR" sz="1400" dirty="0"/>
              <a:t>5</a:t>
            </a:r>
            <a:r>
              <a:rPr lang="ko-KR" altLang="en-US" sz="1400" dirty="0"/>
              <a:t>월 </a:t>
            </a:r>
            <a:r>
              <a:rPr lang="en-US" altLang="ko-KR" sz="1400" dirty="0"/>
              <a:t>23</a:t>
            </a:r>
            <a:r>
              <a:rPr lang="ko-KR" altLang="en-US" sz="1400" dirty="0"/>
              <a:t>일 </a:t>
            </a:r>
            <a:r>
              <a:rPr lang="en-US" altLang="ko-KR" sz="1400" dirty="0"/>
              <a:t>Release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B6681FC-C95B-4A06-9542-58E5F5B7A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780" y="1899068"/>
            <a:ext cx="933580" cy="12003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3B419B3-8784-4997-BA90-59ACC369E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780" y="318381"/>
            <a:ext cx="933580" cy="12003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060A70-471A-4F6C-9804-46DC501A22F9}"/>
              </a:ext>
            </a:extLst>
          </p:cNvPr>
          <p:cNvSpPr txBox="1"/>
          <p:nvPr/>
        </p:nvSpPr>
        <p:spPr>
          <a:xfrm>
            <a:off x="7869600" y="780035"/>
            <a:ext cx="2215030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/>
              <a:t>ROS2</a:t>
            </a:r>
          </a:p>
          <a:p>
            <a:r>
              <a:rPr lang="en-US" altLang="ko-KR" sz="1400" dirty="0"/>
              <a:t>Iron Irwini</a:t>
            </a:r>
          </a:p>
          <a:p>
            <a:r>
              <a:rPr lang="en-US" altLang="ko-KR" sz="1400" dirty="0"/>
              <a:t>2023</a:t>
            </a:r>
            <a:r>
              <a:rPr lang="ko-KR" altLang="en-US" sz="1400" dirty="0"/>
              <a:t>년 </a:t>
            </a:r>
            <a:r>
              <a:rPr lang="en-US" altLang="ko-KR" sz="1400" dirty="0"/>
              <a:t>5</a:t>
            </a:r>
            <a:r>
              <a:rPr lang="ko-KR" altLang="en-US" sz="1400" dirty="0"/>
              <a:t>월 </a:t>
            </a:r>
            <a:r>
              <a:rPr lang="en-US" altLang="ko-KR" sz="1400" dirty="0"/>
              <a:t>23</a:t>
            </a:r>
            <a:r>
              <a:rPr lang="ko-KR" altLang="en-US" sz="1400" dirty="0"/>
              <a:t>일 </a:t>
            </a:r>
            <a:r>
              <a:rPr lang="en-US" altLang="ko-KR" sz="1400" dirty="0"/>
              <a:t>Release</a:t>
            </a:r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4863A4A5-B34B-4AB7-8289-D7623AE4200B}"/>
              </a:ext>
            </a:extLst>
          </p:cNvPr>
          <p:cNvSpPr/>
          <p:nvPr/>
        </p:nvSpPr>
        <p:spPr>
          <a:xfrm>
            <a:off x="7128527" y="1566237"/>
            <a:ext cx="240086" cy="2537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위쪽 37">
            <a:extLst>
              <a:ext uri="{FF2B5EF4-FFF2-40B4-BE49-F238E27FC236}">
                <a16:creationId xmlns:a16="http://schemas.microsoft.com/office/drawing/2014/main" id="{8D536EB4-DA54-49F4-8FA5-713DCB379F01}"/>
              </a:ext>
            </a:extLst>
          </p:cNvPr>
          <p:cNvSpPr/>
          <p:nvPr/>
        </p:nvSpPr>
        <p:spPr>
          <a:xfrm>
            <a:off x="7128527" y="3158692"/>
            <a:ext cx="240086" cy="2537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위쪽 38">
            <a:extLst>
              <a:ext uri="{FF2B5EF4-FFF2-40B4-BE49-F238E27FC236}">
                <a16:creationId xmlns:a16="http://schemas.microsoft.com/office/drawing/2014/main" id="{F088FAE0-74A2-4875-B18E-B2EE54A954EC}"/>
              </a:ext>
            </a:extLst>
          </p:cNvPr>
          <p:cNvSpPr/>
          <p:nvPr/>
        </p:nvSpPr>
        <p:spPr>
          <a:xfrm>
            <a:off x="7128527" y="4734711"/>
            <a:ext cx="240086" cy="2537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3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11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3.2. TurtleBot?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24257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924269-E024-4F7F-B078-77CE4F580449}"/>
              </a:ext>
            </a:extLst>
          </p:cNvPr>
          <p:cNvSpPr/>
          <p:nvPr/>
        </p:nvSpPr>
        <p:spPr>
          <a:xfrm>
            <a:off x="690732" y="531126"/>
            <a:ext cx="5054534" cy="5795747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TurtleBot?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1967</a:t>
            </a:r>
            <a:r>
              <a:rPr lang="ko-KR" altLang="en-US" sz="1400" dirty="0">
                <a:latin typeface="+mn-ea"/>
              </a:rPr>
              <a:t>년 교육용 컴퓨터 프로그래밍 언어인 </a:t>
            </a:r>
            <a:r>
              <a:rPr lang="en-US" altLang="ko-KR" sz="1400" dirty="0">
                <a:latin typeface="+mn-ea"/>
              </a:rPr>
              <a:t>Logo</a:t>
            </a:r>
            <a:r>
              <a:rPr lang="ko-KR" altLang="en-US" sz="1400" dirty="0">
                <a:latin typeface="+mn-ea"/>
              </a:rPr>
              <a:t>를 바탕으로 만들어진 </a:t>
            </a:r>
            <a:r>
              <a:rPr lang="en-US" altLang="ko-KR" sz="1400" dirty="0">
                <a:latin typeface="+mn-ea"/>
              </a:rPr>
              <a:t>Turtle </a:t>
            </a:r>
            <a:r>
              <a:rPr lang="ko-KR" altLang="en-US" sz="1400" dirty="0">
                <a:latin typeface="+mn-ea"/>
              </a:rPr>
              <a:t>로봇에서 시작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2010</a:t>
            </a:r>
            <a:r>
              <a:rPr lang="ko-KR" altLang="en-US" sz="1400" dirty="0">
                <a:latin typeface="+mn-ea"/>
              </a:rPr>
              <a:t>년 </a:t>
            </a:r>
            <a:r>
              <a:rPr lang="en-US" altLang="ko-KR" sz="1400" dirty="0">
                <a:latin typeface="+mn-ea"/>
              </a:rPr>
              <a:t>11</a:t>
            </a:r>
            <a:r>
              <a:rPr lang="ko-KR" altLang="en-US" sz="1400" dirty="0">
                <a:latin typeface="+mn-ea"/>
              </a:rPr>
              <a:t>월 </a:t>
            </a:r>
            <a:r>
              <a:rPr lang="en-US" altLang="ko-KR" sz="1400" dirty="0">
                <a:latin typeface="+mn-ea"/>
              </a:rPr>
              <a:t>ROS </a:t>
            </a:r>
            <a:r>
              <a:rPr lang="ko-KR" altLang="en-US" sz="1400" dirty="0">
                <a:latin typeface="+mn-ea"/>
              </a:rPr>
              <a:t>기반 로봇으로 첫 </a:t>
            </a:r>
            <a:r>
              <a:rPr lang="en-US" altLang="ko-KR" sz="1400" dirty="0">
                <a:latin typeface="+mn-ea"/>
              </a:rPr>
              <a:t>TurtleBot </a:t>
            </a:r>
            <a:r>
              <a:rPr lang="ko-KR" altLang="en-US" sz="1400" dirty="0">
                <a:latin typeface="+mn-ea"/>
              </a:rPr>
              <a:t>나옴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각종 </a:t>
            </a:r>
            <a:r>
              <a:rPr lang="en-US" altLang="ko-KR" sz="1400" dirty="0">
                <a:latin typeface="+mn-ea"/>
              </a:rPr>
              <a:t>sensor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SBC(Single Board Computer)</a:t>
            </a:r>
            <a:r>
              <a:rPr lang="ko-KR" altLang="en-US" sz="1400" dirty="0">
                <a:latin typeface="+mn-ea"/>
              </a:rPr>
              <a:t> 등의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Hardware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Robot</a:t>
            </a:r>
            <a:r>
              <a:rPr lang="ko-KR" altLang="en-US" sz="1400" dirty="0">
                <a:latin typeface="+mn-ea"/>
              </a:rPr>
              <a:t>에 장착하고 </a:t>
            </a:r>
            <a:r>
              <a:rPr lang="en-US" altLang="ko-KR" sz="1400" dirty="0">
                <a:latin typeface="+mn-ea"/>
              </a:rPr>
              <a:t>Open-source software</a:t>
            </a:r>
            <a:r>
              <a:rPr lang="ko-KR" altLang="en-US" sz="1400" dirty="0">
                <a:latin typeface="+mn-ea"/>
              </a:rPr>
              <a:t>를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이용하여 조작 가능함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TurtleBot</a:t>
            </a:r>
            <a:r>
              <a:rPr lang="ko-KR" altLang="en-US" sz="1400" dirty="0">
                <a:latin typeface="+mn-ea"/>
              </a:rPr>
              <a:t>의 핵심 기술은 </a:t>
            </a:r>
            <a:r>
              <a:rPr lang="en-US" altLang="ko-KR" sz="1400" dirty="0">
                <a:latin typeface="+mn-ea"/>
              </a:rPr>
              <a:t>SLAM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Navigation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TurtleBot</a:t>
            </a:r>
            <a:r>
              <a:rPr lang="ko-KR" altLang="en-US" sz="1400" dirty="0">
                <a:latin typeface="+mn-ea"/>
              </a:rPr>
              <a:t>에 장착된 각종 </a:t>
            </a:r>
            <a:r>
              <a:rPr lang="en-US" altLang="ko-KR" sz="1400" dirty="0">
                <a:latin typeface="+mn-ea"/>
              </a:rPr>
              <a:t>Sensor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SLAM </a:t>
            </a:r>
            <a:r>
              <a:rPr lang="ko-KR" altLang="en-US" sz="1400" dirty="0">
                <a:latin typeface="+mn-ea"/>
              </a:rPr>
              <a:t>알고리즘을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사용하여 </a:t>
            </a:r>
            <a:r>
              <a:rPr lang="en-US" altLang="ko-KR" sz="1400" dirty="0">
                <a:latin typeface="+mn-ea"/>
              </a:rPr>
              <a:t>TurtleBot </a:t>
            </a:r>
            <a:r>
              <a:rPr lang="ko-KR" altLang="en-US" sz="1400" dirty="0">
                <a:latin typeface="+mn-ea"/>
              </a:rPr>
              <a:t>주변의 지도를 작성하고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목적지를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입력하여 현재 위치에서 목적지까지 이동 명령을 내리는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등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로봇의 일반적인 제어를 경험할 수 있음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또한 </a:t>
            </a:r>
            <a:r>
              <a:rPr lang="en-US" altLang="ko-KR" sz="1400" dirty="0">
                <a:latin typeface="+mn-ea"/>
              </a:rPr>
              <a:t>TurtleBot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상단에 로봇 팔을 장착 시켜 산업 로봇의 기능 역시 실습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가능함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ABA8E-256D-4073-B679-1A41D698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7271"/>
            <a:ext cx="5405268" cy="47464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FC3EA1-D9D1-4CD6-ABB4-56FBDA1DF4C7}"/>
              </a:ext>
            </a:extLst>
          </p:cNvPr>
          <p:cNvSpPr txBox="1"/>
          <p:nvPr/>
        </p:nvSpPr>
        <p:spPr>
          <a:xfrm>
            <a:off x="68248" y="6520329"/>
            <a:ext cx="3760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Img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https://www.turtlebot.com/about</a:t>
            </a:r>
            <a:endParaRPr lang="ko-KR" altLang="en-US" sz="1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EB623F0-516E-4061-9E78-B1D6995FF266}"/>
              </a:ext>
            </a:extLst>
          </p:cNvPr>
          <p:cNvSpPr/>
          <p:nvPr/>
        </p:nvSpPr>
        <p:spPr>
          <a:xfrm>
            <a:off x="10184060" y="3138625"/>
            <a:ext cx="1277813" cy="865420"/>
          </a:xfrm>
          <a:prstGeom prst="roundRect">
            <a:avLst>
              <a:gd name="adj" fmla="val 10000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B93FF-BA8C-4BC7-A6B2-AEDA18DCA5D5}"/>
              </a:ext>
            </a:extLst>
          </p:cNvPr>
          <p:cNvSpPr txBox="1"/>
          <p:nvPr/>
        </p:nvSpPr>
        <p:spPr>
          <a:xfrm>
            <a:off x="10048555" y="3987632"/>
            <a:ext cx="154882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400" u="sng" dirty="0">
                <a:highlight>
                  <a:srgbClr val="00FF00"/>
                </a:highlight>
              </a:rPr>
              <a:t>실습 사용 </a:t>
            </a:r>
            <a:r>
              <a:rPr lang="en-US" altLang="ko-KR" sz="1400" u="sng" dirty="0">
                <a:highlight>
                  <a:srgbClr val="00FF00"/>
                </a:highlight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45477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12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3.3. ROS, Turtlebot3 Package</a:t>
            </a:r>
            <a:r>
              <a:rPr lang="ko-KR" altLang="en-US" sz="2400" dirty="0">
                <a:latin typeface="+mj-ea"/>
                <a:ea typeface="+mj-ea"/>
              </a:rPr>
              <a:t> 설치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22760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640222" y="598560"/>
            <a:ext cx="5210946" cy="566088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ROS </a:t>
            </a:r>
            <a:r>
              <a:rPr lang="ko-KR" altLang="en-US" sz="1400" b="1" u="sng" dirty="0">
                <a:latin typeface="+mn-ea"/>
              </a:rPr>
              <a:t>설치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ROS1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2020</a:t>
            </a:r>
            <a:r>
              <a:rPr lang="ko-KR" altLang="en-US" sz="1400" dirty="0">
                <a:latin typeface="+mn-ea"/>
              </a:rPr>
              <a:t>년에 </a:t>
            </a:r>
            <a:r>
              <a:rPr lang="en-US" altLang="ko-KR" sz="1400" dirty="0">
                <a:latin typeface="+mn-ea"/>
              </a:rPr>
              <a:t>Release</a:t>
            </a:r>
            <a:r>
              <a:rPr lang="ko-KR" altLang="en-US" sz="1400" dirty="0">
                <a:latin typeface="+mn-ea"/>
              </a:rPr>
              <a:t>된 </a:t>
            </a:r>
            <a:r>
              <a:rPr lang="en-US" altLang="ko-KR" sz="1400" dirty="0">
                <a:latin typeface="+mn-ea"/>
              </a:rPr>
              <a:t>Noetic </a:t>
            </a:r>
            <a:r>
              <a:rPr lang="ko-KR" altLang="en-US" sz="1400" dirty="0">
                <a:latin typeface="+mn-ea"/>
              </a:rPr>
              <a:t>버전이 마지막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이 버전은 </a:t>
            </a:r>
            <a:r>
              <a:rPr lang="en-US" altLang="ko-KR" sz="1400" dirty="0">
                <a:latin typeface="+mn-ea"/>
              </a:rPr>
              <a:t>Ubuntu 20.04</a:t>
            </a:r>
            <a:r>
              <a:rPr lang="ko-KR" altLang="en-US" sz="1400" dirty="0">
                <a:latin typeface="+mn-ea"/>
              </a:rPr>
              <a:t>에 맞춰져 있음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wikiROS </a:t>
            </a:r>
            <a:r>
              <a:rPr lang="ko-KR" altLang="en-US" sz="1400" dirty="0">
                <a:latin typeface="+mn-ea"/>
              </a:rPr>
              <a:t>사이트에 설치 과정 상세히 기술되어 있음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ROS Noetic </a:t>
            </a:r>
            <a:r>
              <a:rPr lang="ko-KR" altLang="en-US" sz="1400" dirty="0">
                <a:latin typeface="+mn-ea"/>
              </a:rPr>
              <a:t>버전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>
                <a:latin typeface="+mn-ea"/>
                <a:hlinkClick r:id="rId2"/>
              </a:rPr>
              <a:t>http://wiki.ros.org/noetic/Installation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CB3612-3A45-418D-8243-665403C6B5D1}"/>
              </a:ext>
            </a:extLst>
          </p:cNvPr>
          <p:cNvSpPr/>
          <p:nvPr/>
        </p:nvSpPr>
        <p:spPr>
          <a:xfrm>
            <a:off x="6340834" y="598560"/>
            <a:ext cx="5210946" cy="5660879"/>
          </a:xfrm>
          <a:prstGeom prst="roundRect">
            <a:avLst>
              <a:gd name="adj" fmla="val 1416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TurtleBot3 Package  </a:t>
            </a:r>
            <a:r>
              <a:rPr lang="ko-KR" altLang="en-US" sz="1400" b="1" u="sng" dirty="0">
                <a:latin typeface="+mn-ea"/>
              </a:rPr>
              <a:t>설치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Simulation</a:t>
            </a:r>
            <a:r>
              <a:rPr lang="ko-KR" altLang="en-US" sz="1400" dirty="0">
                <a:latin typeface="+mn-ea"/>
              </a:rPr>
              <a:t>을 하기 위해 가상 환경과 가상의 </a:t>
            </a:r>
            <a:r>
              <a:rPr lang="en-US" altLang="ko-KR" sz="1400" dirty="0">
                <a:latin typeface="+mn-ea"/>
              </a:rPr>
              <a:t>TurtleBot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필요 </a:t>
            </a:r>
            <a:r>
              <a:rPr lang="en-US" altLang="ko-KR" sz="1400" dirty="0">
                <a:latin typeface="+mn-ea"/>
              </a:rPr>
              <a:t>=&gt; TurtleBot3 Package</a:t>
            </a:r>
            <a:r>
              <a:rPr lang="ko-KR" altLang="en-US" sz="1400" dirty="0">
                <a:latin typeface="+mn-ea"/>
              </a:rPr>
              <a:t>가 제공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ROBOTIS e-manual </a:t>
            </a:r>
            <a:r>
              <a:rPr lang="ko-KR" altLang="en-US" sz="1400" dirty="0">
                <a:latin typeface="+mn-ea"/>
              </a:rPr>
              <a:t>사이트에 설치 과정 기술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hlinkClick r:id="rId3"/>
              </a:rPr>
              <a:t>https://emanual.robotis.com/docs/en/platform/turtlebot3/quick-start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위의 사이트에서 </a:t>
            </a:r>
            <a:r>
              <a:rPr lang="en-US" altLang="ko-KR" sz="1400" dirty="0">
                <a:latin typeface="+mn-ea"/>
              </a:rPr>
              <a:t>ROS </a:t>
            </a:r>
            <a:r>
              <a:rPr lang="ko-KR" altLang="en-US" sz="1400" dirty="0">
                <a:latin typeface="+mn-ea"/>
              </a:rPr>
              <a:t>버전을 클릭 후 </a:t>
            </a:r>
            <a:r>
              <a:rPr lang="en-US" altLang="ko-KR" sz="1400" dirty="0">
                <a:latin typeface="+mn-ea"/>
              </a:rPr>
              <a:t>3.1.3 </a:t>
            </a:r>
            <a:r>
              <a:rPr lang="ko-KR" altLang="en-US" sz="1400" dirty="0">
                <a:latin typeface="+mn-ea"/>
              </a:rPr>
              <a:t>과정부터 진행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실습은 </a:t>
            </a:r>
            <a:r>
              <a:rPr lang="en-US" altLang="ko-KR" sz="1400" dirty="0">
                <a:latin typeface="+mn-ea"/>
              </a:rPr>
              <a:t>waffle_pi </a:t>
            </a:r>
            <a:r>
              <a:rPr lang="ko-KR" altLang="en-US" sz="1400" dirty="0">
                <a:latin typeface="+mn-ea"/>
              </a:rPr>
              <a:t>모델로 진행하므로 </a:t>
            </a:r>
            <a:r>
              <a:rPr lang="en-US" altLang="ko-KR" sz="1400" dirty="0">
                <a:latin typeface="+mn-ea"/>
              </a:rPr>
              <a:t>3.1.5 </a:t>
            </a:r>
            <a:r>
              <a:rPr lang="ko-KR" altLang="en-US" sz="1400" dirty="0">
                <a:latin typeface="+mn-ea"/>
              </a:rPr>
              <a:t>과정의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설정 시 </a:t>
            </a:r>
            <a:r>
              <a:rPr lang="en-US" altLang="ko-KR" sz="1400" dirty="0">
                <a:latin typeface="+mn-ea"/>
              </a:rPr>
              <a:t>waffle_pi</a:t>
            </a:r>
            <a:r>
              <a:rPr lang="ko-KR" altLang="en-US" sz="1400" dirty="0">
                <a:latin typeface="+mn-ea"/>
              </a:rPr>
              <a:t>를 지정하여 </a:t>
            </a:r>
            <a:r>
              <a:rPr lang="en-US" altLang="ko-KR" sz="1400" dirty="0">
                <a:latin typeface="+mn-ea"/>
              </a:rPr>
              <a:t>bashrc </a:t>
            </a:r>
            <a:r>
              <a:rPr lang="ko-KR" altLang="en-US" sz="1400" dirty="0">
                <a:latin typeface="+mn-ea"/>
              </a:rPr>
              <a:t>파일에 기술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66135F-4BC6-48B3-AABB-D593165C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322" y="3097182"/>
            <a:ext cx="1732746" cy="22497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83B0EB-BD6A-461B-8A37-4A324379C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42" y="5462417"/>
            <a:ext cx="5044705" cy="6407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9F0AAD-C4D2-4112-90E2-0EE1C0C67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639" y="3911894"/>
            <a:ext cx="3994650" cy="2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13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4. Code </a:t>
            </a:r>
            <a:r>
              <a:rPr lang="ko-KR" altLang="en-US" sz="3200" dirty="0">
                <a:latin typeface="+mj-ea"/>
                <a:ea typeface="+mj-ea"/>
              </a:rPr>
              <a:t>실행 및 문제점 개선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9BFEAA-0B5C-40C4-A726-C2F071571FD5}"/>
              </a:ext>
            </a:extLst>
          </p:cNvPr>
          <p:cNvSpPr/>
          <p:nvPr/>
        </p:nvSpPr>
        <p:spPr>
          <a:xfrm>
            <a:off x="3265474" y="3311701"/>
            <a:ext cx="8931181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6F64FB-E72F-4585-B61E-33D283670DEF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8E6FB-F81C-4532-94D7-7502D294A51A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2D-LiDAR</a:t>
            </a:r>
            <a:r>
              <a:rPr lang="ko-KR" altLang="en-US" sz="2400" dirty="0">
                <a:latin typeface="+mj-ea"/>
                <a:ea typeface="+mj-ea"/>
              </a:rPr>
              <a:t>를 이용한 장애물 회피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26C748D-6DD9-4843-AD09-8A89ABCFCCCE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BF7A1A-4D94-44CD-9F6D-BE0D7E72AA04}"/>
              </a:ext>
            </a:extLst>
          </p:cNvPr>
          <p:cNvSpPr txBox="1"/>
          <p:nvPr/>
        </p:nvSpPr>
        <p:spPr>
          <a:xfrm>
            <a:off x="3244536" y="3546300"/>
            <a:ext cx="57029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4.1. data </a:t>
            </a:r>
            <a:r>
              <a:rPr lang="ko-KR" altLang="en-US" sz="1600" dirty="0"/>
              <a:t>전달 </a:t>
            </a:r>
            <a:r>
              <a:rPr lang="en-US" altLang="ko-KR" sz="1600" dirty="0"/>
              <a:t>ROS Message Types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4.2. </a:t>
            </a:r>
            <a:r>
              <a:rPr lang="ko-KR" altLang="en-US" sz="1600" dirty="0"/>
              <a:t>실습 </a:t>
            </a:r>
            <a:r>
              <a:rPr lang="en-US" altLang="ko-KR" sz="1600" dirty="0"/>
              <a:t>Code </a:t>
            </a:r>
            <a:r>
              <a:rPr lang="ko-KR" altLang="en-US" sz="1600" dirty="0"/>
              <a:t>내용</a:t>
            </a:r>
            <a:r>
              <a:rPr lang="en-US" altLang="ko-KR" sz="1600" dirty="0"/>
              <a:t>(</a:t>
            </a:r>
            <a:r>
              <a:rPr lang="ko-KR" altLang="en-US" sz="1600" dirty="0"/>
              <a:t>좌회전</a:t>
            </a:r>
            <a:r>
              <a:rPr lang="en-US" altLang="ko-KR" sz="1600" dirty="0"/>
              <a:t>)</a:t>
            </a:r>
            <a:r>
              <a:rPr lang="ko-KR" altLang="en-US" sz="1600" dirty="0"/>
              <a:t> 및 문제점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4.3. </a:t>
            </a:r>
            <a:r>
              <a:rPr lang="ko-KR" altLang="en-US" sz="1600" dirty="0"/>
              <a:t>개선 </a:t>
            </a:r>
            <a:r>
              <a:rPr lang="en-US" altLang="ko-KR" sz="1600" dirty="0"/>
              <a:t>Code-1 </a:t>
            </a:r>
            <a:r>
              <a:rPr lang="ko-KR" altLang="en-US" sz="1600" dirty="0"/>
              <a:t>내용</a:t>
            </a:r>
            <a:r>
              <a:rPr lang="en-US" altLang="ko-KR" sz="1600" dirty="0"/>
              <a:t>(</a:t>
            </a:r>
            <a:r>
              <a:rPr lang="ko-KR" altLang="en-US" sz="1600" dirty="0"/>
              <a:t>좌〮우회전</a:t>
            </a:r>
            <a:r>
              <a:rPr lang="en-US" altLang="ko-KR" sz="1600" dirty="0"/>
              <a:t>)</a:t>
            </a:r>
            <a:r>
              <a:rPr lang="ko-KR" altLang="en-US" sz="1600" dirty="0"/>
              <a:t> 및 문제점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4.4. </a:t>
            </a:r>
            <a:r>
              <a:rPr lang="ko-KR" altLang="en-US" sz="1600" dirty="0"/>
              <a:t>개선 </a:t>
            </a:r>
            <a:r>
              <a:rPr lang="en-US" altLang="ko-KR" sz="1600" dirty="0"/>
              <a:t>Code-2 </a:t>
            </a:r>
            <a:r>
              <a:rPr lang="ko-KR" altLang="en-US" sz="1600" dirty="0"/>
              <a:t>내용</a:t>
            </a:r>
            <a:r>
              <a:rPr lang="en-US" altLang="ko-KR" sz="1600" dirty="0"/>
              <a:t>(</a:t>
            </a:r>
            <a:r>
              <a:rPr lang="ko-KR" altLang="en-US" sz="1600" dirty="0"/>
              <a:t>좌〮우회전</a:t>
            </a:r>
            <a:r>
              <a:rPr lang="en-US" altLang="ko-KR" sz="1600" dirty="0"/>
              <a:t>+</a:t>
            </a:r>
            <a:r>
              <a:rPr lang="ko-KR" altLang="en-US" sz="1600" dirty="0"/>
              <a:t>회전시간</a:t>
            </a:r>
            <a:r>
              <a:rPr lang="en-US" altLang="ko-KR" sz="1600" dirty="0"/>
              <a:t>)</a:t>
            </a:r>
            <a:r>
              <a:rPr lang="ko-KR" altLang="en-US" sz="1600" dirty="0"/>
              <a:t> 및 문제점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4.5. </a:t>
            </a:r>
            <a:r>
              <a:rPr lang="ko-KR" altLang="en-US" sz="1600" dirty="0"/>
              <a:t>개선 </a:t>
            </a:r>
            <a:r>
              <a:rPr lang="en-US" altLang="ko-KR" sz="1600" dirty="0"/>
              <a:t>Code-3 </a:t>
            </a:r>
            <a:r>
              <a:rPr lang="ko-KR" altLang="en-US" sz="1600" dirty="0"/>
              <a:t>내용</a:t>
            </a:r>
            <a:r>
              <a:rPr lang="en-US" altLang="ko-KR" sz="1600" dirty="0"/>
              <a:t>(</a:t>
            </a:r>
            <a:r>
              <a:rPr lang="ko-KR" altLang="en-US" sz="1600" dirty="0"/>
              <a:t>좌〮우회전</a:t>
            </a:r>
            <a:r>
              <a:rPr lang="en-US" altLang="ko-KR" sz="1600" dirty="0"/>
              <a:t>+</a:t>
            </a:r>
            <a:r>
              <a:rPr lang="ko-KR" altLang="en-US" sz="1600" dirty="0"/>
              <a:t>회전시간</a:t>
            </a:r>
            <a:r>
              <a:rPr lang="en-US" altLang="ko-KR" sz="1600" dirty="0"/>
              <a:t>+</a:t>
            </a:r>
            <a:r>
              <a:rPr lang="ko-KR" altLang="en-US" sz="1600" dirty="0"/>
              <a:t>후진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977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14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4.1. data </a:t>
            </a:r>
            <a:r>
              <a:rPr lang="ko-KR" altLang="en-US" sz="2400" dirty="0">
                <a:latin typeface="+mj-ea"/>
                <a:ea typeface="+mj-ea"/>
              </a:rPr>
              <a:t>전달 </a:t>
            </a:r>
            <a:r>
              <a:rPr lang="en-US" altLang="ko-KR" sz="2400" dirty="0">
                <a:latin typeface="+mj-ea"/>
                <a:ea typeface="+mj-ea"/>
              </a:rPr>
              <a:t>ROS Message Types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26211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B6658A4-D7AD-4A8A-A0AE-AB00408EE69A}"/>
                  </a:ext>
                </a:extLst>
              </p:cNvPr>
              <p:cNvSpPr/>
              <p:nvPr/>
            </p:nvSpPr>
            <p:spPr>
              <a:xfrm>
                <a:off x="2774460" y="713951"/>
                <a:ext cx="6643081" cy="5430099"/>
              </a:xfrm>
              <a:prstGeom prst="roundRect">
                <a:avLst>
                  <a:gd name="adj" fmla="val 1415"/>
                </a:avLst>
              </a:prstGeom>
              <a:noFill/>
              <a:ln>
                <a:solidFill>
                  <a:schemeClr val="accent3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u="sng" dirty="0">
                    <a:latin typeface="+mn-ea"/>
                  </a:rPr>
                  <a:t>geometry_msgs::Twist</a:t>
                </a:r>
                <a:endParaRPr lang="en-US" altLang="ko-KR" sz="1400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〮 </a:t>
                </a:r>
                <a:r>
                  <a:rPr lang="ko-KR" altLang="en-US" sz="1400" dirty="0">
                    <a:latin typeface="+mn-ea"/>
                  </a:rPr>
                  <a:t>속도 관련 </a:t>
                </a:r>
                <a:r>
                  <a:rPr lang="en-US" altLang="ko-KR" sz="1400" dirty="0">
                    <a:latin typeface="+mn-ea"/>
                  </a:rPr>
                  <a:t>data</a:t>
                </a:r>
                <a:r>
                  <a:rPr lang="ko-KR" altLang="en-US" sz="1400" dirty="0">
                    <a:latin typeface="+mn-ea"/>
                  </a:rPr>
                  <a:t>를 주고 받을 때 사용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〮 linear(</a:t>
                </a:r>
                <a:r>
                  <a:rPr lang="ko-KR" altLang="en-US" sz="1400" dirty="0">
                    <a:latin typeface="+mn-ea"/>
                  </a:rPr>
                  <a:t>직진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와 </a:t>
                </a:r>
                <a:r>
                  <a:rPr lang="en-US" altLang="ko-KR" sz="1400" dirty="0">
                    <a:latin typeface="+mn-ea"/>
                  </a:rPr>
                  <a:t>angular(</a:t>
                </a:r>
                <a:r>
                  <a:rPr lang="ko-KR" altLang="en-US" sz="1400" dirty="0">
                    <a:latin typeface="+mn-ea"/>
                  </a:rPr>
                  <a:t>회전</a:t>
                </a:r>
                <a:r>
                  <a:rPr lang="en-US" altLang="ko-KR" sz="1400" dirty="0">
                    <a:latin typeface="+mn-ea"/>
                  </a:rPr>
                  <a:t>) </a:t>
                </a:r>
                <a:r>
                  <a:rPr lang="ko-KR" altLang="en-US" sz="1400" dirty="0">
                    <a:latin typeface="+mn-ea"/>
                  </a:rPr>
                  <a:t>두 파트로 각각 </a:t>
                </a:r>
                <a:r>
                  <a:rPr lang="en-US" altLang="ko-KR" sz="1400" dirty="0">
                    <a:latin typeface="+mn-ea"/>
                  </a:rPr>
                  <a:t>3</a:t>
                </a:r>
                <a:r>
                  <a:rPr lang="ko-KR" altLang="en-US" sz="1400" dirty="0">
                    <a:latin typeface="+mn-ea"/>
                  </a:rPr>
                  <a:t>축으로 구성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〮 linear </a:t>
                </a:r>
                <a:r>
                  <a:rPr lang="ko-KR" altLang="en-US" sz="1400" dirty="0">
                    <a:latin typeface="+mn-ea"/>
                  </a:rPr>
                  <a:t>파트는 </a:t>
                </a:r>
                <a:r>
                  <a:rPr lang="en-US" altLang="ko-KR" sz="1400" dirty="0">
                    <a:latin typeface="+mn-ea"/>
                  </a:rPr>
                  <a:t>x(+</a:t>
                </a:r>
                <a:r>
                  <a:rPr lang="ko-KR" altLang="en-US" sz="1400" dirty="0">
                    <a:latin typeface="+mn-ea"/>
                  </a:rPr>
                  <a:t>앞</a:t>
                </a:r>
                <a:r>
                  <a:rPr lang="en-US" altLang="ko-KR" sz="1400" dirty="0">
                    <a:latin typeface="+mn-ea"/>
                  </a:rPr>
                  <a:t>), y(+</a:t>
                </a:r>
                <a:r>
                  <a:rPr lang="ko-KR" altLang="en-US" sz="1400" dirty="0">
                    <a:latin typeface="+mn-ea"/>
                  </a:rPr>
                  <a:t>좌</a:t>
                </a:r>
                <a:r>
                  <a:rPr lang="en-US" altLang="ko-KR" sz="1400" dirty="0">
                    <a:latin typeface="+mn-ea"/>
                  </a:rPr>
                  <a:t>), z(+</a:t>
                </a:r>
                <a:r>
                  <a:rPr lang="ko-KR" altLang="en-US" sz="1400" dirty="0">
                    <a:latin typeface="+mn-ea"/>
                  </a:rPr>
                  <a:t>상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으로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구성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단위 </a:t>
                </a:r>
                <a:r>
                  <a:rPr lang="en-US" altLang="ko-KR" sz="1400" dirty="0">
                    <a:latin typeface="+mn-ea"/>
                  </a:rPr>
                  <a:t>: m/s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〮 angular </a:t>
                </a:r>
                <a:r>
                  <a:rPr lang="ko-KR" altLang="en-US" sz="1400" dirty="0">
                    <a:latin typeface="+mn-ea"/>
                  </a:rPr>
                  <a:t>파트는 </a:t>
                </a:r>
                <a:r>
                  <a:rPr lang="en-US" altLang="ko-KR" sz="1400" dirty="0">
                    <a:latin typeface="+mn-ea"/>
                  </a:rPr>
                  <a:t>x(Roll:+</a:t>
                </a:r>
                <a:r>
                  <a:rPr lang="ko-KR" altLang="en-US" sz="1400" dirty="0">
                    <a:latin typeface="+mn-ea"/>
                  </a:rPr>
                  <a:t>좌구르기</a:t>
                </a:r>
                <a:r>
                  <a:rPr lang="en-US" altLang="ko-KR" sz="1400" dirty="0">
                    <a:latin typeface="+mn-ea"/>
                  </a:rPr>
                  <a:t>), y(Pitch:+</a:t>
                </a:r>
                <a:r>
                  <a:rPr lang="ko-KR" altLang="en-US" sz="1400" dirty="0">
                    <a:latin typeface="+mn-ea"/>
                  </a:rPr>
                  <a:t>앞구르기</a:t>
                </a:r>
                <a:r>
                  <a:rPr lang="en-US" altLang="ko-KR" sz="1400" dirty="0">
                    <a:latin typeface="+mn-ea"/>
                  </a:rPr>
                  <a:t>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z(Yaw:+</a:t>
                </a:r>
                <a:r>
                  <a:rPr lang="ko-KR" altLang="en-US" sz="1400" dirty="0">
                    <a:latin typeface="+mn-ea"/>
                  </a:rPr>
                  <a:t>좌회전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으로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구성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단위</a:t>
                </a:r>
                <a:r>
                  <a:rPr lang="en-US" altLang="ko-KR" sz="1400" dirty="0">
                    <a:latin typeface="+mn-ea"/>
                  </a:rPr>
                  <a:t> : rad/s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+mn-ea"/>
                  </a:rPr>
                  <a:t> </a:t>
                </a:r>
                <a:endParaRPr lang="en-US" altLang="ko-KR" sz="1400" b="1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b="1" i="0" u="sng" strike="noStrike" dirty="0">
                    <a:solidFill>
                      <a:schemeClr val="tx1"/>
                    </a:solidFill>
                    <a:effectLst/>
                    <a:latin typeface="Helvetica Neue"/>
                  </a:rPr>
                  <a:t>sensor_msgs::LaserScan</a:t>
                </a:r>
                <a:endParaRPr lang="en-US" altLang="ko-KR" sz="1400" b="1" u="sng" dirty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〮 2D-LiDAR data</a:t>
                </a:r>
                <a:r>
                  <a:rPr lang="ko-KR" altLang="en-US" sz="1400" dirty="0">
                    <a:latin typeface="+mn-ea"/>
                  </a:rPr>
                  <a:t>를 주고 받을 때 사용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〮 ranges : Turtlebot3</a:t>
                </a:r>
                <a:r>
                  <a:rPr lang="ko-KR" altLang="en-US" sz="1400" dirty="0">
                    <a:latin typeface="+mn-ea"/>
                  </a:rPr>
                  <a:t>에 장착된 </a:t>
                </a:r>
                <a:r>
                  <a:rPr lang="en-US" altLang="ko-KR" sz="1400" dirty="0">
                    <a:latin typeface="+mn-ea"/>
                  </a:rPr>
                  <a:t>LiDAR</a:t>
                </a:r>
                <a:r>
                  <a:rPr lang="ko-KR" altLang="en-US" sz="1400" dirty="0">
                    <a:latin typeface="+mn-ea"/>
                  </a:rPr>
                  <a:t>는 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2D-LiDAR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360˚ </a:t>
                </a:r>
                <a:r>
                  <a:rPr lang="ko-KR" altLang="en-US" sz="1400" dirty="0">
                    <a:latin typeface="+mn-ea"/>
                  </a:rPr>
                  <a:t>회전형이며 </a:t>
                </a:r>
                <a:r>
                  <a:rPr lang="en-US" altLang="ko-KR" sz="1400" dirty="0">
                    <a:latin typeface="+mn-ea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˚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단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위로 거리 측정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이 때 측정된 거리 값은 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ranges[]</a:t>
                </a:r>
                <a:r>
                  <a:rPr lang="ko-KR" altLang="en-US" sz="1400" dirty="0">
                    <a:latin typeface="+mn-ea"/>
                  </a:rPr>
                  <a:t>에 배열형태로 저장됨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단위 </a:t>
                </a:r>
                <a:r>
                  <a:rPr lang="en-US" altLang="ko-KR" sz="1400" dirty="0">
                    <a:latin typeface="+mn-ea"/>
                  </a:rPr>
                  <a:t>: m/s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〮 range_min, range_max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LiDAR</a:t>
                </a:r>
                <a:r>
                  <a:rPr lang="ko-KR" altLang="en-US" sz="1400" dirty="0">
                    <a:latin typeface="+mn-ea"/>
                  </a:rPr>
                  <a:t>는 센서마다 측정 가능한 범위가 있음</a:t>
                </a:r>
                <a:r>
                  <a:rPr lang="en-US" altLang="ko-KR" sz="1400" dirty="0">
                    <a:latin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      </a:t>
                </a:r>
                <a:r>
                  <a:rPr lang="ko-KR" altLang="en-US" sz="1400" dirty="0">
                    <a:latin typeface="+mn-ea"/>
                  </a:rPr>
                  <a:t>측정 가능 최소거리와 최대거리 값을 가짐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단위 </a:t>
                </a:r>
                <a:r>
                  <a:rPr lang="en-US" altLang="ko-KR" sz="1400" dirty="0">
                    <a:latin typeface="+mn-ea"/>
                  </a:rPr>
                  <a:t>: m/s</a:t>
                </a:r>
                <a:endParaRPr lang="en-US" altLang="ko-KR" sz="1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B6658A4-D7AD-4A8A-A0AE-AB00408EE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460" y="713951"/>
                <a:ext cx="6643081" cy="5430099"/>
              </a:xfrm>
              <a:prstGeom prst="roundRect">
                <a:avLst>
                  <a:gd name="adj" fmla="val 1415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B7611A-BB1D-4016-B5BB-3B11AD802D27}"/>
              </a:ext>
            </a:extLst>
          </p:cNvPr>
          <p:cNvCxnSpPr>
            <a:cxnSpLocks/>
          </p:cNvCxnSpPr>
          <p:nvPr/>
        </p:nvCxnSpPr>
        <p:spPr>
          <a:xfrm>
            <a:off x="2849059" y="3314689"/>
            <a:ext cx="64938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04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15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7403601" y="502118"/>
            <a:ext cx="4514726" cy="2570798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Main </a:t>
            </a:r>
            <a:r>
              <a:rPr lang="ko-KR" altLang="en-US" sz="1400" b="1" u="sng" dirty="0">
                <a:latin typeface="+mn-ea"/>
              </a:rPr>
              <a:t>함수 내용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range_ahead(</a:t>
            </a:r>
            <a:r>
              <a:rPr lang="ko-KR" altLang="en-US" sz="1400" dirty="0">
                <a:latin typeface="+mn-ea"/>
              </a:rPr>
              <a:t>거리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값이 </a:t>
            </a:r>
            <a:r>
              <a:rPr lang="en-US" altLang="ko-KR" sz="1400" dirty="0">
                <a:latin typeface="+mn-ea"/>
              </a:rPr>
              <a:t>0.8 </a:t>
            </a:r>
            <a:r>
              <a:rPr lang="ko-KR" altLang="en-US" sz="1400" dirty="0">
                <a:latin typeface="+mn-ea"/>
              </a:rPr>
              <a:t>미만이 되면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전방 속도 </a:t>
            </a:r>
            <a:r>
              <a:rPr lang="en-US" altLang="ko-KR" sz="1400" dirty="0">
                <a:latin typeface="+mn-ea"/>
              </a:rPr>
              <a:t>0m/s, </a:t>
            </a:r>
            <a:r>
              <a:rPr lang="ko-KR" altLang="en-US" sz="1400" dirty="0">
                <a:latin typeface="+mn-ea"/>
              </a:rPr>
              <a:t>회전 속도 </a:t>
            </a:r>
            <a:r>
              <a:rPr lang="en-US" altLang="ko-KR" sz="1400" dirty="0">
                <a:latin typeface="+mn-ea"/>
              </a:rPr>
              <a:t>+4rad/s </a:t>
            </a:r>
            <a:r>
              <a:rPr lang="ko-KR" altLang="en-US" sz="1400" dirty="0">
                <a:latin typeface="+mn-ea"/>
              </a:rPr>
              <a:t>값을 </a:t>
            </a:r>
            <a:r>
              <a:rPr lang="en-US" altLang="ko-KR" sz="1400" dirty="0">
                <a:latin typeface="+mn-ea"/>
              </a:rPr>
              <a:t>'cmd_vel'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Topic</a:t>
            </a:r>
            <a:r>
              <a:rPr lang="ko-KR" altLang="en-US" sz="1400" dirty="0">
                <a:latin typeface="+mn-ea"/>
              </a:rPr>
              <a:t>으로 </a:t>
            </a:r>
            <a:r>
              <a:rPr lang="en-US" altLang="ko-KR" sz="1400" dirty="0">
                <a:latin typeface="+mn-ea"/>
              </a:rPr>
              <a:t>TurtleBot3</a:t>
            </a:r>
            <a:r>
              <a:rPr lang="ko-KR" altLang="en-US" sz="1400" dirty="0">
                <a:latin typeface="+mn-ea"/>
              </a:rPr>
              <a:t>로 전달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range_ahead(</a:t>
            </a:r>
            <a:r>
              <a:rPr lang="ko-KR" altLang="en-US" sz="1400" dirty="0">
                <a:latin typeface="+mn-ea"/>
              </a:rPr>
              <a:t>거리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값이 </a:t>
            </a:r>
            <a:r>
              <a:rPr lang="en-US" altLang="ko-KR" sz="1400" dirty="0">
                <a:latin typeface="+mn-ea"/>
              </a:rPr>
              <a:t>0.8 </a:t>
            </a:r>
            <a:r>
              <a:rPr lang="ko-KR" altLang="en-US" sz="1400" dirty="0">
                <a:latin typeface="+mn-ea"/>
              </a:rPr>
              <a:t>이상이면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전방속도 </a:t>
            </a:r>
            <a:r>
              <a:rPr lang="en-US" altLang="ko-KR" sz="1400" dirty="0">
                <a:latin typeface="+mn-ea"/>
              </a:rPr>
              <a:t>+0.6m/s, </a:t>
            </a:r>
            <a:r>
              <a:rPr lang="ko-KR" altLang="en-US" sz="1400" dirty="0">
                <a:latin typeface="+mn-ea"/>
              </a:rPr>
              <a:t>회전 속도 </a:t>
            </a:r>
            <a:r>
              <a:rPr lang="en-US" altLang="ko-KR" sz="1400" dirty="0">
                <a:latin typeface="+mn-ea"/>
              </a:rPr>
              <a:t>0rad/s </a:t>
            </a:r>
            <a:r>
              <a:rPr lang="ko-KR" altLang="en-US" sz="1400" dirty="0">
                <a:latin typeface="+mn-ea"/>
              </a:rPr>
              <a:t>값을 </a:t>
            </a:r>
            <a:r>
              <a:rPr lang="en-US" altLang="ko-KR" sz="1400" dirty="0">
                <a:latin typeface="+mn-ea"/>
              </a:rPr>
              <a:t>'cmd_vel'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Topic</a:t>
            </a:r>
            <a:r>
              <a:rPr lang="ko-KR" altLang="en-US" sz="1400" dirty="0">
                <a:latin typeface="+mn-ea"/>
              </a:rPr>
              <a:t>으로 </a:t>
            </a:r>
            <a:r>
              <a:rPr lang="en-US" altLang="ko-KR" sz="1400" dirty="0">
                <a:latin typeface="+mn-ea"/>
              </a:rPr>
              <a:t>TurtleBot3</a:t>
            </a:r>
            <a:r>
              <a:rPr lang="ko-KR" altLang="en-US" sz="1400" dirty="0">
                <a:latin typeface="+mn-ea"/>
              </a:rPr>
              <a:t>로 전달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A62797-DA20-4739-B6ED-C64C0A01DB34}"/>
              </a:ext>
            </a:extLst>
          </p:cNvPr>
          <p:cNvSpPr/>
          <p:nvPr/>
        </p:nvSpPr>
        <p:spPr>
          <a:xfrm>
            <a:off x="489734" y="570092"/>
            <a:ext cx="2148063" cy="1094425"/>
          </a:xfrm>
          <a:prstGeom prst="roundRect">
            <a:avLst>
              <a:gd name="adj" fmla="val 5221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TurtleBot3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'LaserScan' Type</a:t>
            </a:r>
            <a:r>
              <a:rPr lang="ko-KR" altLang="en-US" sz="1400" dirty="0">
                <a:latin typeface="+mn-ea"/>
              </a:rPr>
              <a:t>으로 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'scan'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Topic </a:t>
            </a:r>
            <a:r>
              <a:rPr lang="ko-KR" altLang="en-US" sz="1400" dirty="0">
                <a:latin typeface="+mn-ea"/>
              </a:rPr>
              <a:t>발행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FC3E592-C3E1-41AB-9B09-FA096B34ECF4}"/>
              </a:ext>
            </a:extLst>
          </p:cNvPr>
          <p:cNvSpPr/>
          <p:nvPr/>
        </p:nvSpPr>
        <p:spPr>
          <a:xfrm>
            <a:off x="489736" y="1996283"/>
            <a:ext cx="2148063" cy="2286568"/>
          </a:xfrm>
          <a:prstGeom prst="roundRect">
            <a:avLst>
              <a:gd name="adj" fmla="val 2994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Local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'scan'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Topic </a:t>
            </a:r>
            <a:r>
              <a:rPr lang="ko-KR" altLang="en-US" sz="1400" dirty="0">
                <a:latin typeface="+mn-ea"/>
              </a:rPr>
              <a:t>구독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거리 정보 바탕으로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while-if</a:t>
            </a:r>
            <a:r>
              <a:rPr lang="ko-KR" altLang="en-US" sz="1400" dirty="0">
                <a:latin typeface="+mn-ea"/>
              </a:rPr>
              <a:t>문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'Twist' Type</a:t>
            </a:r>
            <a:r>
              <a:rPr lang="ko-KR" altLang="en-US" sz="1400" dirty="0">
                <a:latin typeface="+mn-ea"/>
              </a:rPr>
              <a:t>으로  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'cmd_vel' Topic </a:t>
            </a:r>
            <a:r>
              <a:rPr lang="ko-KR" altLang="en-US" sz="1400" dirty="0">
                <a:latin typeface="+mn-ea"/>
              </a:rPr>
              <a:t>발행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92E7E2-5754-492E-BF4F-E48DF4E9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492" y="3348034"/>
            <a:ext cx="4344835" cy="2900073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7B70AD4-0259-4E1B-9069-E70295687C5D}"/>
              </a:ext>
            </a:extLst>
          </p:cNvPr>
          <p:cNvSpPr/>
          <p:nvPr/>
        </p:nvSpPr>
        <p:spPr>
          <a:xfrm>
            <a:off x="1382857" y="1732237"/>
            <a:ext cx="361819" cy="2146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011DF915-0A8B-4CE2-9E49-9B19268E5559}"/>
              </a:ext>
            </a:extLst>
          </p:cNvPr>
          <p:cNvSpPr/>
          <p:nvPr/>
        </p:nvSpPr>
        <p:spPr>
          <a:xfrm>
            <a:off x="1395188" y="4332220"/>
            <a:ext cx="361819" cy="2146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로 굽음 15">
            <a:extLst>
              <a:ext uri="{FF2B5EF4-FFF2-40B4-BE49-F238E27FC236}">
                <a16:creationId xmlns:a16="http://schemas.microsoft.com/office/drawing/2014/main" id="{427BCDC1-A378-4C95-B17C-98A97151A559}"/>
              </a:ext>
            </a:extLst>
          </p:cNvPr>
          <p:cNvSpPr/>
          <p:nvPr/>
        </p:nvSpPr>
        <p:spPr>
          <a:xfrm rot="16200000">
            <a:off x="697392" y="3077507"/>
            <a:ext cx="4485612" cy="36181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0D1498-D53A-4993-B4E8-63EA2BB26C94}"/>
              </a:ext>
            </a:extLst>
          </p:cNvPr>
          <p:cNvSpPr/>
          <p:nvPr/>
        </p:nvSpPr>
        <p:spPr>
          <a:xfrm>
            <a:off x="2759288" y="5418598"/>
            <a:ext cx="363836" cy="8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137DB9-0B29-4175-A7A3-DF7DE637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510" y="3348035"/>
            <a:ext cx="4156904" cy="290007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0E44407-A20E-4472-B9AC-C2680A0D1925}"/>
              </a:ext>
            </a:extLst>
          </p:cNvPr>
          <p:cNvSpPr/>
          <p:nvPr/>
        </p:nvSpPr>
        <p:spPr>
          <a:xfrm>
            <a:off x="3307510" y="502119"/>
            <a:ext cx="3934668" cy="2570798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Call-back</a:t>
            </a:r>
            <a:r>
              <a:rPr lang="ko-KR" altLang="en-US" sz="1400" b="1" u="sng" dirty="0">
                <a:latin typeface="+mn-ea"/>
              </a:rPr>
              <a:t> 함수</a:t>
            </a:r>
            <a:r>
              <a:rPr lang="en-US" altLang="ko-KR" sz="1400" b="1" u="sng" dirty="0">
                <a:latin typeface="+mn-ea"/>
              </a:rPr>
              <a:t> </a:t>
            </a:r>
            <a:r>
              <a:rPr lang="ko-KR" altLang="en-US" sz="1400" b="1" u="sng" dirty="0">
                <a:latin typeface="+mn-ea"/>
              </a:rPr>
              <a:t>내용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콜백 함수 </a:t>
            </a:r>
            <a:r>
              <a:rPr lang="en-US" altLang="ko-KR" sz="1400" dirty="0">
                <a:latin typeface="+mn-ea"/>
              </a:rPr>
              <a:t>: Topic</a:t>
            </a:r>
            <a:r>
              <a:rPr lang="ko-KR" altLang="en-US" sz="1400" dirty="0">
                <a:latin typeface="+mn-ea"/>
              </a:rPr>
              <a:t>을 받았을 때 실행되는 함수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전방 </a:t>
            </a:r>
            <a:r>
              <a:rPr lang="en-US" altLang="ko-KR" sz="1400" dirty="0">
                <a:latin typeface="+mn-ea"/>
              </a:rPr>
              <a:t>0˚ </a:t>
            </a:r>
            <a:r>
              <a:rPr lang="ko-KR" altLang="en-US" sz="1400" dirty="0">
                <a:latin typeface="+mn-ea"/>
              </a:rPr>
              <a:t>기준으로 좌우 각각 </a:t>
            </a:r>
            <a:r>
              <a:rPr lang="en-US" altLang="ko-KR" sz="1400" dirty="0">
                <a:latin typeface="+mn-ea"/>
              </a:rPr>
              <a:t>15˚ </a:t>
            </a:r>
            <a:r>
              <a:rPr lang="ko-KR" altLang="en-US" sz="1400" dirty="0">
                <a:latin typeface="+mn-ea"/>
              </a:rPr>
              <a:t>씩 총 </a:t>
            </a:r>
            <a:r>
              <a:rPr lang="en-US" altLang="ko-KR" sz="1400" dirty="0">
                <a:latin typeface="+mn-ea"/>
              </a:rPr>
              <a:t>30˚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범위의 거리 값을 </a:t>
            </a:r>
            <a:r>
              <a:rPr lang="en-US" altLang="ko-KR" sz="1400" dirty="0">
                <a:latin typeface="+mn-ea"/>
              </a:rPr>
              <a:t>1˚ </a:t>
            </a:r>
            <a:r>
              <a:rPr lang="ko-KR" altLang="en-US" sz="1400" dirty="0">
                <a:latin typeface="+mn-ea"/>
              </a:rPr>
              <a:t>단위로 받고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가장 작은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값을 </a:t>
            </a:r>
            <a:r>
              <a:rPr lang="en-US" altLang="ko-KR" sz="1400" dirty="0">
                <a:latin typeface="+mn-ea"/>
              </a:rPr>
              <a:t>range_ahead </a:t>
            </a:r>
            <a:r>
              <a:rPr lang="ko-KR" altLang="en-US" sz="1400" dirty="0">
                <a:latin typeface="+mn-ea"/>
              </a:rPr>
              <a:t>변수에 담아 </a:t>
            </a:r>
            <a:r>
              <a:rPr lang="en-US" altLang="ko-KR" sz="1400" dirty="0">
                <a:latin typeface="+mn-ea"/>
              </a:rPr>
              <a:t>main</a:t>
            </a:r>
            <a:r>
              <a:rPr lang="ko-KR" altLang="en-US" sz="1400" dirty="0">
                <a:latin typeface="+mn-ea"/>
              </a:rPr>
              <a:t>함수로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전달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5890E23-F949-4643-8D5C-2B8EFA15DE3D}"/>
              </a:ext>
            </a:extLst>
          </p:cNvPr>
          <p:cNvSpPr/>
          <p:nvPr/>
        </p:nvSpPr>
        <p:spPr>
          <a:xfrm>
            <a:off x="502067" y="4594285"/>
            <a:ext cx="2148063" cy="1798008"/>
          </a:xfrm>
          <a:prstGeom prst="roundRect">
            <a:avLst>
              <a:gd name="adj" fmla="val 2994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TurtleBot3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'cmd_vel'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Topic </a:t>
            </a:r>
            <a:r>
              <a:rPr lang="ko-KR" altLang="en-US" sz="1400" dirty="0">
                <a:latin typeface="+mn-ea"/>
              </a:rPr>
              <a:t>구독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Twist type</a:t>
            </a:r>
            <a:r>
              <a:rPr lang="ko-KR" altLang="en-US" sz="1400" dirty="0">
                <a:latin typeface="+mn-ea"/>
              </a:rPr>
              <a:t>인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'cmd_vel'</a:t>
            </a:r>
            <a:r>
              <a:rPr lang="ko-KR" altLang="en-US" sz="1400" dirty="0">
                <a:latin typeface="+mn-ea"/>
              </a:rPr>
              <a:t>의 값으로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TurtleBot </a:t>
            </a:r>
            <a:r>
              <a:rPr lang="ko-KR" altLang="en-US" sz="1400" dirty="0">
                <a:latin typeface="+mn-ea"/>
              </a:rPr>
              <a:t>속도 제어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83098B-DE36-46C4-A011-DBB7F59DFA0A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34799-F626-462F-B20B-9DDA9FBC280B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4.2. </a:t>
            </a:r>
            <a:r>
              <a:rPr lang="ko-KR" altLang="en-US" sz="2400" dirty="0">
                <a:latin typeface="+mj-ea"/>
                <a:ea typeface="+mj-ea"/>
              </a:rPr>
              <a:t>실습 </a:t>
            </a:r>
            <a:r>
              <a:rPr lang="en-US" altLang="ko-KR" sz="2400" dirty="0">
                <a:latin typeface="+mj-ea"/>
                <a:ea typeface="+mj-ea"/>
              </a:rPr>
              <a:t>Code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좌회전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r>
              <a:rPr lang="ko-KR" altLang="en-US" sz="2400" dirty="0">
                <a:latin typeface="+mj-ea"/>
                <a:ea typeface="+mj-ea"/>
              </a:rPr>
              <a:t>및 문제점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54574D-8B4E-4FD2-BFFB-A74517CC1D0D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7785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8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16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2" y="-956"/>
            <a:ext cx="883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4.2. </a:t>
            </a:r>
            <a:r>
              <a:rPr lang="ko-KR" altLang="en-US" sz="2400" dirty="0">
                <a:latin typeface="+mj-ea"/>
                <a:ea typeface="+mj-ea"/>
              </a:rPr>
              <a:t>실습 </a:t>
            </a:r>
            <a:r>
              <a:rPr lang="en-US" altLang="ko-KR" sz="2400" dirty="0">
                <a:latin typeface="+mj-ea"/>
                <a:ea typeface="+mj-ea"/>
              </a:rPr>
              <a:t>Code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좌회전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r>
              <a:rPr lang="ko-KR" altLang="en-US" sz="2400" dirty="0">
                <a:latin typeface="+mj-ea"/>
                <a:ea typeface="+mj-ea"/>
              </a:rPr>
              <a:t>및 문제점 </a:t>
            </a:r>
            <a:r>
              <a:rPr lang="en-US" altLang="ko-KR" sz="1600" dirty="0">
                <a:latin typeface="+mj-ea"/>
                <a:ea typeface="+mj-ea"/>
              </a:rPr>
              <a:t>- Call-back </a:t>
            </a:r>
            <a:r>
              <a:rPr lang="ko-KR" altLang="en-US" sz="1600" dirty="0">
                <a:latin typeface="+mj-ea"/>
                <a:ea typeface="+mj-ea"/>
              </a:rPr>
              <a:t>함수 추가 내용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823252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BB10CF3-836E-4B52-9589-72909EBB0718}"/>
              </a:ext>
            </a:extLst>
          </p:cNvPr>
          <p:cNvSpPr/>
          <p:nvPr/>
        </p:nvSpPr>
        <p:spPr>
          <a:xfrm>
            <a:off x="712971" y="647728"/>
            <a:ext cx="4634950" cy="5759812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왜 전방 기준으로 좌우 각각 </a:t>
            </a:r>
            <a:r>
              <a:rPr lang="en-US" altLang="ko-KR" sz="1400" b="1" u="sng" dirty="0">
                <a:latin typeface="+mn-ea"/>
              </a:rPr>
              <a:t>15˚ </a:t>
            </a:r>
            <a:r>
              <a:rPr lang="ko-KR" altLang="en-US" sz="1400" b="1" u="sng" dirty="0">
                <a:latin typeface="+mn-ea"/>
              </a:rPr>
              <a:t>씩인가</a:t>
            </a:r>
            <a:r>
              <a:rPr lang="en-US" altLang="ko-KR" sz="1400" b="1" u="sng" dirty="0">
                <a:latin typeface="+mn-ea"/>
              </a:rPr>
              <a:t>?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TurtleBot3</a:t>
            </a:r>
            <a:r>
              <a:rPr lang="ko-KR" altLang="en-US" sz="1400" dirty="0">
                <a:latin typeface="+mn-ea"/>
              </a:rPr>
              <a:t>의 가로 </a:t>
            </a:r>
            <a:r>
              <a:rPr lang="en-US" altLang="ko-KR" sz="1400" dirty="0"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인</a:t>
            </a:r>
            <a:r>
              <a:rPr lang="en-US" altLang="ko-KR" sz="1400" dirty="0">
                <a:latin typeface="+mn-ea"/>
              </a:rPr>
              <a:t> 0.306m </a:t>
            </a:r>
            <a:r>
              <a:rPr lang="ko-KR" altLang="en-US" sz="1400" dirty="0">
                <a:latin typeface="+mn-ea"/>
              </a:rPr>
              <a:t>범위 내에 장애물이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있으면 </a:t>
            </a:r>
            <a:r>
              <a:rPr lang="en-US" altLang="ko-KR" sz="1400" dirty="0">
                <a:latin typeface="+mn-ea"/>
              </a:rPr>
              <a:t>TurtleBot3</a:t>
            </a:r>
            <a:r>
              <a:rPr lang="ko-KR" altLang="en-US" sz="1400" dirty="0">
                <a:latin typeface="+mn-ea"/>
              </a:rPr>
              <a:t>와 충돌하게 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Program Code</a:t>
            </a:r>
            <a:r>
              <a:rPr lang="ko-KR" altLang="en-US" sz="1400" dirty="0">
                <a:latin typeface="+mn-ea"/>
              </a:rPr>
              <a:t>에서 전방으로 </a:t>
            </a:r>
            <a:r>
              <a:rPr lang="en-US" altLang="ko-KR" sz="1400" dirty="0">
                <a:latin typeface="+mn-ea"/>
              </a:rPr>
              <a:t>0.8m </a:t>
            </a:r>
            <a:r>
              <a:rPr lang="ko-KR" altLang="en-US" sz="1400" dirty="0">
                <a:latin typeface="+mn-ea"/>
              </a:rPr>
              <a:t>범위 내에 사물이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있다면 피하도록 되어 있으므로 </a:t>
            </a:r>
            <a:r>
              <a:rPr lang="en-US" altLang="ko-KR" sz="1400" dirty="0">
                <a:latin typeface="+mn-ea"/>
              </a:rPr>
              <a:t>0.8m </a:t>
            </a:r>
            <a:r>
              <a:rPr lang="ko-KR" altLang="en-US" sz="1400" dirty="0">
                <a:latin typeface="+mn-ea"/>
              </a:rPr>
              <a:t>내에 장애물이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없도록 설계해야 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오른쪽 그림처럼 장애물 탐지 최대 거리 </a:t>
            </a:r>
            <a:r>
              <a:rPr lang="en-US" altLang="ko-KR" sz="1400" dirty="0">
                <a:latin typeface="+mn-ea"/>
              </a:rPr>
              <a:t>0.8m</a:t>
            </a:r>
            <a:r>
              <a:rPr lang="ko-KR" altLang="en-US" sz="1400" dirty="0">
                <a:latin typeface="+mn-ea"/>
              </a:rPr>
              <a:t>로 잡고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TurtleBot3</a:t>
            </a:r>
            <a:r>
              <a:rPr lang="ko-KR" altLang="en-US" sz="1400" dirty="0">
                <a:latin typeface="+mn-ea"/>
              </a:rPr>
              <a:t>의 가로 길이 절반과 삼각함수를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이용하면 </a:t>
            </a:r>
            <a:r>
              <a:rPr lang="en-US" altLang="ko-KR" sz="1400" dirty="0">
                <a:latin typeface="+mn-ea"/>
              </a:rPr>
              <a:t>0.8m </a:t>
            </a:r>
            <a:r>
              <a:rPr lang="ko-KR" altLang="en-US" sz="1400" dirty="0">
                <a:latin typeface="+mn-ea"/>
              </a:rPr>
              <a:t>앞의 </a:t>
            </a:r>
            <a:r>
              <a:rPr lang="en-US" altLang="ko-KR" sz="1400" dirty="0">
                <a:latin typeface="+mn-ea"/>
              </a:rPr>
              <a:t>TurtleBot3</a:t>
            </a:r>
            <a:r>
              <a:rPr lang="ko-KR" altLang="en-US" sz="1400" dirty="0">
                <a:latin typeface="+mn-ea"/>
              </a:rPr>
              <a:t>가 피해야할 장애물에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대한 각도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/>
              <a:t>θ)</a:t>
            </a:r>
            <a:r>
              <a:rPr lang="ko-KR" altLang="en-US" sz="1400" dirty="0">
                <a:latin typeface="+mn-ea"/>
              </a:rPr>
              <a:t>를 구할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이번 문제에서는 </a:t>
            </a:r>
            <a:r>
              <a:rPr lang="en-US" altLang="ko-KR" sz="1400" dirty="0"/>
              <a:t>10.83˚ </a:t>
            </a:r>
            <a:r>
              <a:rPr lang="ko-KR" altLang="en-US" sz="1400" dirty="0"/>
              <a:t>이며</a:t>
            </a:r>
            <a:r>
              <a:rPr lang="en-US" altLang="ko-KR" sz="1400" dirty="0"/>
              <a:t>, </a:t>
            </a:r>
            <a:r>
              <a:rPr lang="ko-KR" altLang="en-US" sz="1400" dirty="0"/>
              <a:t>여유분을 임의로 주어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ko-KR" altLang="en-US" sz="1400" dirty="0"/>
              <a:t>전방 </a:t>
            </a:r>
            <a:r>
              <a:rPr lang="en-US" altLang="ko-KR" sz="1400" dirty="0"/>
              <a:t>0˚ </a:t>
            </a:r>
            <a:r>
              <a:rPr lang="ko-KR" altLang="en-US" sz="1400" dirty="0"/>
              <a:t>기준 좌우</a:t>
            </a:r>
            <a:r>
              <a:rPr lang="en-US" altLang="ko-KR" sz="1400" dirty="0"/>
              <a:t> 15˚ </a:t>
            </a:r>
            <a:r>
              <a:rPr lang="ko-KR" altLang="en-US" sz="1400" dirty="0"/>
              <a:t>로 설정함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+mn-ea"/>
              </a:rPr>
              <a:t>▣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각도가 너무 크면 피하지 않아도 되는 장애물도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+mn-ea"/>
              </a:rPr>
              <a:t>인지하여 불필요한 로봇 제어를 하게 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+mn-ea"/>
              </a:rPr>
              <a:t>▣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각도가 계산한 값보다 작으면 장애물과 충돌하게 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ED28ECD-2C13-4026-8471-B1257611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00" y="3674282"/>
            <a:ext cx="960042" cy="86374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D76AF-409C-42BC-A327-7EE24D0BAC7B}"/>
              </a:ext>
            </a:extLst>
          </p:cNvPr>
          <p:cNvSpPr/>
          <p:nvPr/>
        </p:nvSpPr>
        <p:spPr>
          <a:xfrm>
            <a:off x="6482000" y="1129632"/>
            <a:ext cx="96004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A096A0-5353-4616-9072-FF98A7F65E29}"/>
              </a:ext>
            </a:extLst>
          </p:cNvPr>
          <p:cNvCxnSpPr/>
          <p:nvPr/>
        </p:nvCxnSpPr>
        <p:spPr>
          <a:xfrm>
            <a:off x="6465375" y="4555427"/>
            <a:ext cx="0" cy="415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6F6FC6-5419-48A6-A781-57A1CA71B7E3}"/>
              </a:ext>
            </a:extLst>
          </p:cNvPr>
          <p:cNvCxnSpPr/>
          <p:nvPr/>
        </p:nvCxnSpPr>
        <p:spPr>
          <a:xfrm>
            <a:off x="7429494" y="4555427"/>
            <a:ext cx="0" cy="415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B1C59C9-87A1-4116-A4DF-22DD774C9D85}"/>
              </a:ext>
            </a:extLst>
          </p:cNvPr>
          <p:cNvCxnSpPr/>
          <p:nvPr/>
        </p:nvCxnSpPr>
        <p:spPr>
          <a:xfrm>
            <a:off x="6497981" y="4818822"/>
            <a:ext cx="912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913E83B-B54C-488D-9902-9063284FB34E}"/>
              </a:ext>
            </a:extLst>
          </p:cNvPr>
          <p:cNvSpPr/>
          <p:nvPr/>
        </p:nvSpPr>
        <p:spPr>
          <a:xfrm>
            <a:off x="6482000" y="1434761"/>
            <a:ext cx="960042" cy="225951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321C18-B278-4068-810F-A005E68315A2}"/>
              </a:ext>
            </a:extLst>
          </p:cNvPr>
          <p:cNvSpPr txBox="1"/>
          <p:nvPr/>
        </p:nvSpPr>
        <p:spPr>
          <a:xfrm>
            <a:off x="6554904" y="450855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0.306m</a:t>
            </a:r>
            <a:endParaRPr lang="ko-KR" altLang="en-US" sz="14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6D01C6-BFEA-48DA-A2FB-B9402C635B1A}"/>
              </a:ext>
            </a:extLst>
          </p:cNvPr>
          <p:cNvCxnSpPr>
            <a:cxnSpLocks/>
            <a:endCxn id="36" idx="0"/>
          </p:cNvCxnSpPr>
          <p:nvPr/>
        </p:nvCxnSpPr>
        <p:spPr>
          <a:xfrm flipV="1">
            <a:off x="6958650" y="1434761"/>
            <a:ext cx="3371" cy="220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E677FDA-3A8B-4CC7-9BF9-651D019799D3}"/>
              </a:ext>
            </a:extLst>
          </p:cNvPr>
          <p:cNvCxnSpPr>
            <a:cxnSpLocks/>
            <a:stCxn id="36" idx="2"/>
          </p:cNvCxnSpPr>
          <p:nvPr/>
        </p:nvCxnSpPr>
        <p:spPr>
          <a:xfrm flipH="1" flipV="1">
            <a:off x="6497981" y="1469112"/>
            <a:ext cx="464040" cy="222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3EFD3E-E7D0-4B55-9192-34DC1C628304}"/>
                  </a:ext>
                </a:extLst>
              </p:cNvPr>
              <p:cNvSpPr txBox="1"/>
              <p:nvPr/>
            </p:nvSpPr>
            <p:spPr>
              <a:xfrm>
                <a:off x="6721689" y="275560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40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3EFD3E-E7D0-4B55-9192-34DC1C62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689" y="2755603"/>
                <a:ext cx="34496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0654B43-61FA-4E4B-8EF4-8AF3CE8BB6A6}"/>
              </a:ext>
            </a:extLst>
          </p:cNvPr>
          <p:cNvCxnSpPr/>
          <p:nvPr/>
        </p:nvCxnSpPr>
        <p:spPr>
          <a:xfrm>
            <a:off x="6079993" y="1436900"/>
            <a:ext cx="310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6D56E52-9A16-4959-B76A-47D390006957}"/>
              </a:ext>
            </a:extLst>
          </p:cNvPr>
          <p:cNvCxnSpPr/>
          <p:nvPr/>
        </p:nvCxnSpPr>
        <p:spPr>
          <a:xfrm>
            <a:off x="6082763" y="3667484"/>
            <a:ext cx="310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C5D3999-2C65-4E17-A148-03006C6D7B73}"/>
              </a:ext>
            </a:extLst>
          </p:cNvPr>
          <p:cNvCxnSpPr/>
          <p:nvPr/>
        </p:nvCxnSpPr>
        <p:spPr>
          <a:xfrm>
            <a:off x="6301943" y="1452487"/>
            <a:ext cx="0" cy="22251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5B3FF94-757C-48C5-9A61-9FAB9678F570}"/>
              </a:ext>
            </a:extLst>
          </p:cNvPr>
          <p:cNvSpPr txBox="1"/>
          <p:nvPr/>
        </p:nvSpPr>
        <p:spPr>
          <a:xfrm rot="16200000">
            <a:off x="5868272" y="236815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0.8m</a:t>
            </a:r>
            <a:endParaRPr lang="ko-KR" altLang="en-US" sz="14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737BFA1-A104-42AD-81E7-0E9EE87CD101}"/>
              </a:ext>
            </a:extLst>
          </p:cNvPr>
          <p:cNvSpPr/>
          <p:nvPr/>
        </p:nvSpPr>
        <p:spPr>
          <a:xfrm>
            <a:off x="8593295" y="1139702"/>
            <a:ext cx="2666096" cy="3666603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7685DB3-AD06-4AB4-B9CA-BE515A37897D}"/>
              </a:ext>
            </a:extLst>
          </p:cNvPr>
          <p:cNvCxnSpPr>
            <a:cxnSpLocks/>
          </p:cNvCxnSpPr>
          <p:nvPr/>
        </p:nvCxnSpPr>
        <p:spPr>
          <a:xfrm flipV="1">
            <a:off x="9926343" y="1139702"/>
            <a:ext cx="0" cy="366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0CF3018-1660-43DA-B4D7-7EAC07A86181}"/>
              </a:ext>
            </a:extLst>
          </p:cNvPr>
          <p:cNvCxnSpPr>
            <a:cxnSpLocks/>
          </p:cNvCxnSpPr>
          <p:nvPr/>
        </p:nvCxnSpPr>
        <p:spPr>
          <a:xfrm flipH="1" flipV="1">
            <a:off x="8593295" y="1139702"/>
            <a:ext cx="1333048" cy="366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0BB815-A9E2-46CF-BCA3-C10A54384942}"/>
                  </a:ext>
                </a:extLst>
              </p:cNvPr>
              <p:cNvSpPr txBox="1"/>
              <p:nvPr/>
            </p:nvSpPr>
            <p:spPr>
              <a:xfrm>
                <a:off x="9631253" y="389588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40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0BB815-A9E2-46CF-BCA3-C10A5438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253" y="3895883"/>
                <a:ext cx="34496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513EAEE-31A3-4F5B-858B-07906ABE6624}"/>
              </a:ext>
            </a:extLst>
          </p:cNvPr>
          <p:cNvCxnSpPr/>
          <p:nvPr/>
        </p:nvCxnSpPr>
        <p:spPr>
          <a:xfrm>
            <a:off x="8232527" y="1139702"/>
            <a:ext cx="310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A6CCF46-D3AA-44CF-AC19-C392F9FF85BC}"/>
              </a:ext>
            </a:extLst>
          </p:cNvPr>
          <p:cNvCxnSpPr/>
          <p:nvPr/>
        </p:nvCxnSpPr>
        <p:spPr>
          <a:xfrm>
            <a:off x="8199276" y="4806305"/>
            <a:ext cx="310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9D9C0B9-E4AF-4C40-8407-ADAD057512DD}"/>
              </a:ext>
            </a:extLst>
          </p:cNvPr>
          <p:cNvCxnSpPr>
            <a:cxnSpLocks/>
          </p:cNvCxnSpPr>
          <p:nvPr/>
        </p:nvCxnSpPr>
        <p:spPr>
          <a:xfrm>
            <a:off x="8437852" y="1129632"/>
            <a:ext cx="0" cy="3676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7921A1A-33B6-495D-8041-7405D10560BD}"/>
              </a:ext>
            </a:extLst>
          </p:cNvPr>
          <p:cNvSpPr txBox="1"/>
          <p:nvPr/>
        </p:nvSpPr>
        <p:spPr>
          <a:xfrm rot="16200000">
            <a:off x="7983192" y="281407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0.8m</a:t>
            </a:r>
            <a:endParaRPr lang="ko-KR" altLang="en-US" sz="1400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1C5F472-85D1-4353-B68F-B22DF863E081}"/>
              </a:ext>
            </a:extLst>
          </p:cNvPr>
          <p:cNvCxnSpPr/>
          <p:nvPr/>
        </p:nvCxnSpPr>
        <p:spPr>
          <a:xfrm>
            <a:off x="8607487" y="739376"/>
            <a:ext cx="0" cy="34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F0C0924-40C7-4049-A363-40D784598734}"/>
              </a:ext>
            </a:extLst>
          </p:cNvPr>
          <p:cNvCxnSpPr/>
          <p:nvPr/>
        </p:nvCxnSpPr>
        <p:spPr>
          <a:xfrm>
            <a:off x="9940535" y="745035"/>
            <a:ext cx="0" cy="34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E85301D-5261-4F7B-AF21-87511F3CFA78}"/>
              </a:ext>
            </a:extLst>
          </p:cNvPr>
          <p:cNvCxnSpPr>
            <a:cxnSpLocks/>
          </p:cNvCxnSpPr>
          <p:nvPr/>
        </p:nvCxnSpPr>
        <p:spPr>
          <a:xfrm>
            <a:off x="8607487" y="977787"/>
            <a:ext cx="1333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7BE6C7F-7A32-482E-AE40-FBB278C65585}"/>
              </a:ext>
            </a:extLst>
          </p:cNvPr>
          <p:cNvSpPr txBox="1"/>
          <p:nvPr/>
        </p:nvSpPr>
        <p:spPr>
          <a:xfrm>
            <a:off x="8883520" y="67005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0.153m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244AF9-0FE6-4958-8FAF-F3A29F655A39}"/>
              </a:ext>
            </a:extLst>
          </p:cNvPr>
          <p:cNvSpPr txBox="1"/>
          <p:nvPr/>
        </p:nvSpPr>
        <p:spPr>
          <a:xfrm>
            <a:off x="8899224" y="4995847"/>
            <a:ext cx="20826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tan</a:t>
            </a:r>
            <a:r>
              <a:rPr lang="el-GR" altLang="ko-KR" dirty="0"/>
              <a:t>θ</a:t>
            </a:r>
            <a:r>
              <a:rPr lang="en-US" altLang="ko-KR" dirty="0"/>
              <a:t> = 0.153/0.8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θ = tan</a:t>
            </a:r>
            <a:r>
              <a:rPr lang="en-US" altLang="ko-KR" baseline="30000" dirty="0"/>
              <a:t>-1</a:t>
            </a:r>
            <a:r>
              <a:rPr lang="en-US" altLang="ko-KR" dirty="0"/>
              <a:t>0.153/0.8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= 10.83˚</a:t>
            </a:r>
            <a:endParaRPr lang="ko-KR" altLang="en-US" dirty="0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F0C2DA8-FC4F-4D91-B5EE-46219D8EDB2F}"/>
              </a:ext>
            </a:extLst>
          </p:cNvPr>
          <p:cNvCxnSpPr>
            <a:cxnSpLocks/>
          </p:cNvCxnSpPr>
          <p:nvPr/>
        </p:nvCxnSpPr>
        <p:spPr>
          <a:xfrm flipV="1">
            <a:off x="7481182" y="1149773"/>
            <a:ext cx="718094" cy="28498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6CCB9CBB-1D3B-433C-B07B-23D763FEED1A}"/>
              </a:ext>
            </a:extLst>
          </p:cNvPr>
          <p:cNvCxnSpPr>
            <a:cxnSpLocks/>
          </p:cNvCxnSpPr>
          <p:nvPr/>
        </p:nvCxnSpPr>
        <p:spPr>
          <a:xfrm>
            <a:off x="7481181" y="3694278"/>
            <a:ext cx="669639" cy="109948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E8E6AE3-AC66-4ABD-83D4-58AA595FE098}"/>
              </a:ext>
            </a:extLst>
          </p:cNvPr>
          <p:cNvSpPr txBox="1"/>
          <p:nvPr/>
        </p:nvSpPr>
        <p:spPr>
          <a:xfrm>
            <a:off x="5752407" y="4995847"/>
            <a:ext cx="2398413" cy="8697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waffle pi size(LxWxH)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281 x 306 x 141 mm</a:t>
            </a:r>
            <a:endParaRPr lang="ko-KR" altLang="en-US" dirty="0"/>
          </a:p>
        </p:txBody>
      </p:sp>
      <p:sp>
        <p:nvSpPr>
          <p:cNvPr id="86" name="설명선: 굽은 선 85">
            <a:extLst>
              <a:ext uri="{FF2B5EF4-FFF2-40B4-BE49-F238E27FC236}">
                <a16:creationId xmlns:a16="http://schemas.microsoft.com/office/drawing/2014/main" id="{8C6555A1-361B-4D11-A3EA-E071827B27E7}"/>
              </a:ext>
            </a:extLst>
          </p:cNvPr>
          <p:cNvSpPr/>
          <p:nvPr/>
        </p:nvSpPr>
        <p:spPr>
          <a:xfrm>
            <a:off x="7316915" y="684121"/>
            <a:ext cx="718092" cy="3435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32874"/>
              <a:gd name="adj5" fmla="val 112500"/>
              <a:gd name="adj6" fmla="val -4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장애물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B4748ED4-75FB-485D-BA67-721F894269EA}"/>
              </a:ext>
            </a:extLst>
          </p:cNvPr>
          <p:cNvCxnSpPr/>
          <p:nvPr/>
        </p:nvCxnSpPr>
        <p:spPr>
          <a:xfrm>
            <a:off x="6103055" y="4487959"/>
            <a:ext cx="310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B0EC865-371D-4AE9-8878-5979EA62ABAB}"/>
              </a:ext>
            </a:extLst>
          </p:cNvPr>
          <p:cNvCxnSpPr/>
          <p:nvPr/>
        </p:nvCxnSpPr>
        <p:spPr>
          <a:xfrm>
            <a:off x="6304717" y="3690793"/>
            <a:ext cx="0" cy="779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8A333EC-20A3-40DD-BCC9-AF064395F16F}"/>
              </a:ext>
            </a:extLst>
          </p:cNvPr>
          <p:cNvSpPr txBox="1"/>
          <p:nvPr/>
        </p:nvSpPr>
        <p:spPr>
          <a:xfrm rot="16200000">
            <a:off x="5771332" y="393671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0.281m</a:t>
            </a:r>
            <a:endParaRPr lang="ko-KR" altLang="en-US" sz="14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32B76D-895D-4BD1-A10A-5169A913E5ED}"/>
              </a:ext>
            </a:extLst>
          </p:cNvPr>
          <p:cNvCxnSpPr>
            <a:cxnSpLocks/>
          </p:cNvCxnSpPr>
          <p:nvPr/>
        </p:nvCxnSpPr>
        <p:spPr>
          <a:xfrm>
            <a:off x="760320" y="5168889"/>
            <a:ext cx="45245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009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17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Practice_code_Problem">
            <a:hlinkClick r:id="" action="ppaction://media"/>
            <a:extLst>
              <a:ext uri="{FF2B5EF4-FFF2-40B4-BE49-F238E27FC236}">
                <a16:creationId xmlns:a16="http://schemas.microsoft.com/office/drawing/2014/main" id="{A3B84BFD-1072-41A8-8C95-E69CC8C2A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4290" y="548710"/>
            <a:ext cx="4943418" cy="244119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574C89-61F1-48CC-8CA9-A61BC1C53F0F}"/>
              </a:ext>
            </a:extLst>
          </p:cNvPr>
          <p:cNvSpPr/>
          <p:nvPr/>
        </p:nvSpPr>
        <p:spPr>
          <a:xfrm>
            <a:off x="970921" y="3388653"/>
            <a:ext cx="5906938" cy="2997419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실습 </a:t>
            </a:r>
            <a:r>
              <a:rPr lang="en-US" altLang="ko-KR" sz="1400" b="1" u="sng" dirty="0">
                <a:latin typeface="+mn-ea"/>
              </a:rPr>
              <a:t>Code </a:t>
            </a:r>
            <a:r>
              <a:rPr lang="ko-KR" altLang="en-US" sz="1400" b="1" u="sng" dirty="0">
                <a:latin typeface="+mn-ea"/>
              </a:rPr>
              <a:t>문제점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문제점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장애물이 인지되면 좌회전만 하기 때문에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각형의 방 안에서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어느 한 부분만 계속 맴돌게 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원인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Code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0.8m </a:t>
            </a:r>
            <a:r>
              <a:rPr lang="ko-KR" altLang="en-US" sz="1400" dirty="0">
                <a:latin typeface="+mn-ea"/>
              </a:rPr>
              <a:t>이내에 장애물이 인지되면 정지하여 좌회전만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하도록 프로그램 되어 있기 때문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만약 </a:t>
            </a:r>
            <a:r>
              <a:rPr lang="en-US" altLang="ko-KR" sz="1400" dirty="0">
                <a:latin typeface="+mn-ea"/>
              </a:rPr>
              <a:t>TurtleBot3</a:t>
            </a:r>
            <a:r>
              <a:rPr lang="ko-KR" altLang="en-US" sz="1400" dirty="0">
                <a:latin typeface="+mn-ea"/>
              </a:rPr>
              <a:t>가 로봇 청소기이거나 지도 작성을 목적으로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사용된다면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제대로 된 기능을 한다고 보기 어려움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F372F0A-9362-4C8E-B7DC-2949FA73DEA7}"/>
              </a:ext>
            </a:extLst>
          </p:cNvPr>
          <p:cNvSpPr/>
          <p:nvPr/>
        </p:nvSpPr>
        <p:spPr>
          <a:xfrm>
            <a:off x="7232073" y="3390901"/>
            <a:ext cx="3862006" cy="299517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실습 </a:t>
            </a:r>
            <a:r>
              <a:rPr lang="en-US" altLang="ko-KR" sz="1400" b="1" u="sng" dirty="0">
                <a:latin typeface="+mn-ea"/>
              </a:rPr>
              <a:t>Code </a:t>
            </a:r>
            <a:r>
              <a:rPr lang="ko-KR" altLang="en-US" sz="1400" b="1" u="sng" dirty="0">
                <a:latin typeface="+mn-ea"/>
              </a:rPr>
              <a:t>개선 방안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15</a:t>
            </a:r>
            <a:r>
              <a:rPr lang="en-US" altLang="ko-KR" sz="1400" dirty="0"/>
              <a:t>˚ </a:t>
            </a:r>
            <a:r>
              <a:rPr lang="ko-KR" altLang="en-US" sz="1400" dirty="0"/>
              <a:t>일 때 거리 값과 </a:t>
            </a:r>
            <a:r>
              <a:rPr lang="en-US" altLang="ko-KR" sz="1400" dirty="0"/>
              <a:t>-15˚ </a:t>
            </a:r>
            <a:r>
              <a:rPr lang="ko-KR" altLang="en-US" sz="1400" dirty="0"/>
              <a:t>일 때 거리 값을 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비교하여 </a:t>
            </a:r>
            <a:r>
              <a:rPr lang="ko-KR" altLang="en-US" sz="1400" b="1" u="sng" dirty="0"/>
              <a:t>거리가 더 먼 방향으로 회전</a:t>
            </a:r>
            <a:r>
              <a:rPr lang="ko-KR" altLang="en-US" sz="1400" dirty="0"/>
              <a:t>하도록 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ko-KR" altLang="en-US" sz="1400" dirty="0"/>
              <a:t>개선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475F6D-34CA-4C26-A88D-FE06516B783D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D117-14D1-453B-A1AF-19641F9EAC80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4.2. </a:t>
            </a:r>
            <a:r>
              <a:rPr lang="ko-KR" altLang="en-US" sz="2400" dirty="0">
                <a:latin typeface="+mj-ea"/>
                <a:ea typeface="+mj-ea"/>
              </a:rPr>
              <a:t>실습 </a:t>
            </a:r>
            <a:r>
              <a:rPr lang="en-US" altLang="ko-KR" sz="2400" dirty="0">
                <a:latin typeface="+mj-ea"/>
                <a:ea typeface="+mj-ea"/>
              </a:rPr>
              <a:t>Code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좌회전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r>
              <a:rPr lang="ko-KR" altLang="en-US" sz="2400" dirty="0">
                <a:latin typeface="+mj-ea"/>
                <a:ea typeface="+mj-ea"/>
              </a:rPr>
              <a:t>및 문제점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8D90172-E201-40B5-B87A-CEAE62ACA7A5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57785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A678BB-46F5-4C93-B038-B81E7D2E082E}"/>
              </a:ext>
            </a:extLst>
          </p:cNvPr>
          <p:cNvSpPr txBox="1"/>
          <p:nvPr/>
        </p:nvSpPr>
        <p:spPr>
          <a:xfrm>
            <a:off x="4994577" y="3035390"/>
            <a:ext cx="220284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[</a:t>
            </a:r>
            <a:r>
              <a:rPr lang="ko-KR" altLang="en-US" sz="1400" u="sng" dirty="0"/>
              <a:t>영상</a:t>
            </a:r>
            <a:r>
              <a:rPr lang="en-US" altLang="ko-KR" sz="1400" u="sng" dirty="0"/>
              <a:t>. </a:t>
            </a:r>
            <a:r>
              <a:rPr lang="ko-KR" altLang="en-US" sz="1400" u="sng" dirty="0"/>
              <a:t>실습 </a:t>
            </a:r>
            <a:r>
              <a:rPr lang="en-US" altLang="ko-KR" sz="1400" u="sng" dirty="0"/>
              <a:t>Code </a:t>
            </a:r>
            <a:r>
              <a:rPr lang="ko-KR" altLang="en-US" sz="1400" u="sng" dirty="0"/>
              <a:t>문제점</a:t>
            </a:r>
            <a:r>
              <a:rPr lang="en-US" altLang="ko-KR" sz="1400" u="sng" dirty="0"/>
              <a:t>]</a:t>
            </a:r>
            <a:endParaRPr lang="ko-KR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294895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18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4.3. </a:t>
            </a:r>
            <a:r>
              <a:rPr lang="ko-KR" altLang="en-US" sz="2400" dirty="0">
                <a:latin typeface="+mj-ea"/>
                <a:ea typeface="+mj-ea"/>
              </a:rPr>
              <a:t>개선 </a:t>
            </a:r>
            <a:r>
              <a:rPr lang="en-US" altLang="ko-KR" sz="2400" dirty="0">
                <a:latin typeface="+mj-ea"/>
                <a:ea typeface="+mj-ea"/>
              </a:rPr>
              <a:t>Code-1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좌〮우회전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r>
              <a:rPr lang="ko-KR" altLang="en-US" sz="2400" dirty="0">
                <a:latin typeface="+mj-ea"/>
                <a:ea typeface="+mj-ea"/>
              </a:rPr>
              <a:t>및 문제점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4389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8E8613-1DC2-443A-BE28-84DA5488C55E}"/>
              </a:ext>
            </a:extLst>
          </p:cNvPr>
          <p:cNvSpPr/>
          <p:nvPr/>
        </p:nvSpPr>
        <p:spPr>
          <a:xfrm>
            <a:off x="688884" y="600748"/>
            <a:ext cx="5407116" cy="5656503"/>
          </a:xfrm>
          <a:prstGeom prst="roundRect">
            <a:avLst>
              <a:gd name="adj" fmla="val 182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Call-back</a:t>
            </a:r>
            <a:r>
              <a:rPr lang="ko-KR" altLang="en-US" sz="1400" b="1" u="sng" dirty="0">
                <a:latin typeface="+mn-ea"/>
              </a:rPr>
              <a:t> 함수</a:t>
            </a:r>
            <a:r>
              <a:rPr lang="en-US" altLang="ko-KR" sz="1400" b="1" u="sng" dirty="0">
                <a:latin typeface="+mn-ea"/>
              </a:rPr>
              <a:t> </a:t>
            </a:r>
            <a:r>
              <a:rPr lang="ko-KR" altLang="en-US" sz="1400" b="1" u="sng" dirty="0">
                <a:latin typeface="+mn-ea"/>
              </a:rPr>
              <a:t>추가 내용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15˚, - 15˚ </a:t>
            </a:r>
            <a:r>
              <a:rPr lang="ko-KR" altLang="en-US" sz="1400" dirty="0">
                <a:latin typeface="+mn-ea"/>
              </a:rPr>
              <a:t>일 때의 거리 값을 받기 위해 새로운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range_ahead_min,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range_ahead_max </a:t>
            </a:r>
            <a:r>
              <a:rPr lang="ko-KR" altLang="en-US" sz="1400" dirty="0">
                <a:latin typeface="+mn-ea"/>
              </a:rPr>
              <a:t>두 개의 변수 추가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Main </a:t>
            </a:r>
            <a:r>
              <a:rPr lang="ko-KR" altLang="en-US" sz="1400" b="1" u="sng" dirty="0">
                <a:latin typeface="+mn-ea"/>
              </a:rPr>
              <a:t>함수 수정 내용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(range_ahead(</a:t>
            </a:r>
            <a:r>
              <a:rPr lang="ko-KR" altLang="en-US" sz="1400" dirty="0">
                <a:latin typeface="+mn-ea"/>
              </a:rPr>
              <a:t>거리</a:t>
            </a:r>
            <a:r>
              <a:rPr lang="en-US" altLang="ko-KR" sz="1400" dirty="0">
                <a:latin typeface="+mn-ea"/>
              </a:rPr>
              <a:t>) &lt;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0.8) &amp; (15˚</a:t>
            </a:r>
            <a:r>
              <a:rPr lang="ko-KR" altLang="en-US" sz="1400" dirty="0">
                <a:latin typeface="+mn-ea"/>
              </a:rPr>
              <a:t>거리 </a:t>
            </a:r>
            <a:r>
              <a:rPr lang="en-US" altLang="ko-KR" sz="1400" dirty="0">
                <a:latin typeface="+mn-ea"/>
              </a:rPr>
              <a:t>&gt;= -15˚</a:t>
            </a:r>
            <a:r>
              <a:rPr lang="ko-KR" altLang="en-US" sz="1400" dirty="0">
                <a:latin typeface="+mn-ea"/>
              </a:rPr>
              <a:t>거리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이면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전방 속도 </a:t>
            </a:r>
            <a:r>
              <a:rPr lang="en-US" altLang="ko-KR" sz="1400" dirty="0">
                <a:latin typeface="+mn-ea"/>
              </a:rPr>
              <a:t>0m/s, </a:t>
            </a:r>
            <a:r>
              <a:rPr lang="ko-KR" altLang="en-US" sz="1400" dirty="0">
                <a:latin typeface="+mn-ea"/>
              </a:rPr>
              <a:t>회전 속도 </a:t>
            </a:r>
            <a:r>
              <a:rPr lang="en-US" altLang="ko-KR" sz="1400" dirty="0">
                <a:latin typeface="+mn-ea"/>
              </a:rPr>
              <a:t>+4rad/s(</a:t>
            </a:r>
            <a:r>
              <a:rPr lang="ko-KR" altLang="en-US" sz="1400" dirty="0">
                <a:latin typeface="+mn-ea"/>
              </a:rPr>
              <a:t>좌회전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값을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'cmd_vel' Topic</a:t>
            </a:r>
            <a:r>
              <a:rPr lang="ko-KR" altLang="en-US" sz="1400" dirty="0">
                <a:latin typeface="+mn-ea"/>
              </a:rPr>
              <a:t>으로 </a:t>
            </a:r>
            <a:r>
              <a:rPr lang="en-US" altLang="ko-KR" sz="1400" dirty="0">
                <a:latin typeface="+mn-ea"/>
              </a:rPr>
              <a:t>TurtleBot3</a:t>
            </a:r>
            <a:r>
              <a:rPr lang="ko-KR" altLang="en-US" sz="1400" dirty="0">
                <a:latin typeface="+mn-ea"/>
              </a:rPr>
              <a:t>에 전달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(range_ahead(</a:t>
            </a:r>
            <a:r>
              <a:rPr lang="ko-KR" altLang="en-US" sz="1400" dirty="0">
                <a:latin typeface="+mn-ea"/>
              </a:rPr>
              <a:t>거리</a:t>
            </a:r>
            <a:r>
              <a:rPr lang="en-US" altLang="ko-KR" sz="1400" dirty="0">
                <a:latin typeface="+mn-ea"/>
              </a:rPr>
              <a:t>) &lt;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0.8) &amp; (15˚</a:t>
            </a:r>
            <a:r>
              <a:rPr lang="ko-KR" altLang="en-US" sz="1400" dirty="0">
                <a:latin typeface="+mn-ea"/>
              </a:rPr>
              <a:t>거리 </a:t>
            </a:r>
            <a:r>
              <a:rPr lang="en-US" altLang="ko-KR" sz="1400" dirty="0">
                <a:latin typeface="+mn-ea"/>
              </a:rPr>
              <a:t>&lt; -15˚</a:t>
            </a:r>
            <a:r>
              <a:rPr lang="ko-KR" altLang="en-US" sz="1400" dirty="0">
                <a:latin typeface="+mn-ea"/>
              </a:rPr>
              <a:t>거리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이면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전방 속도 </a:t>
            </a:r>
            <a:r>
              <a:rPr lang="en-US" altLang="ko-KR" sz="1400" dirty="0">
                <a:latin typeface="+mn-ea"/>
              </a:rPr>
              <a:t>0m/s, </a:t>
            </a:r>
            <a:r>
              <a:rPr lang="ko-KR" altLang="en-US" sz="1400" dirty="0">
                <a:latin typeface="+mn-ea"/>
              </a:rPr>
              <a:t>회전 속도 </a:t>
            </a:r>
            <a:r>
              <a:rPr lang="en-US" altLang="ko-KR" sz="1400" dirty="0">
                <a:latin typeface="+mn-ea"/>
              </a:rPr>
              <a:t>-4rad/s(</a:t>
            </a:r>
            <a:r>
              <a:rPr lang="ko-KR" altLang="en-US" sz="1400" dirty="0">
                <a:latin typeface="+mn-ea"/>
              </a:rPr>
              <a:t>우회전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값을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'cmd_vel' Topic</a:t>
            </a:r>
            <a:r>
              <a:rPr lang="ko-KR" altLang="en-US" sz="1400" dirty="0">
                <a:latin typeface="+mn-ea"/>
              </a:rPr>
              <a:t>으로 </a:t>
            </a:r>
            <a:r>
              <a:rPr lang="en-US" altLang="ko-KR" sz="1400" dirty="0">
                <a:latin typeface="+mn-ea"/>
              </a:rPr>
              <a:t>TurtleBot3</a:t>
            </a:r>
            <a:r>
              <a:rPr lang="ko-KR" altLang="en-US" sz="1400" dirty="0">
                <a:latin typeface="+mn-ea"/>
              </a:rPr>
              <a:t>에 전달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그 외 직진 속도 </a:t>
            </a:r>
            <a:r>
              <a:rPr lang="en-US" altLang="ko-KR" sz="1400" dirty="0">
                <a:latin typeface="+mn-ea"/>
              </a:rPr>
              <a:t>+0.6m/s </a:t>
            </a:r>
            <a:r>
              <a:rPr lang="ko-KR" altLang="en-US" sz="1400" dirty="0">
                <a:latin typeface="+mn-ea"/>
              </a:rPr>
              <a:t>값을 </a:t>
            </a:r>
            <a:r>
              <a:rPr lang="en-US" altLang="ko-KR" sz="1400" dirty="0">
                <a:latin typeface="+mn-ea"/>
              </a:rPr>
              <a:t>'cmd_vel' Topic</a:t>
            </a:r>
            <a:r>
              <a:rPr lang="ko-KR" altLang="en-US" sz="1400" dirty="0">
                <a:latin typeface="+mn-ea"/>
              </a:rPr>
              <a:t>으로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TurtleBot3</a:t>
            </a:r>
            <a:r>
              <a:rPr lang="ko-KR" altLang="en-US" sz="1400" dirty="0">
                <a:latin typeface="+mn-ea"/>
              </a:rPr>
              <a:t>에 전달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7625C3-ABCE-4AFE-82A5-8F9A53C6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04" y="3395769"/>
            <a:ext cx="4009472" cy="2982607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D4630A7-007C-49A9-B487-CB19F5251D63}"/>
              </a:ext>
            </a:extLst>
          </p:cNvPr>
          <p:cNvSpPr/>
          <p:nvPr/>
        </p:nvSpPr>
        <p:spPr>
          <a:xfrm>
            <a:off x="7493530" y="4535839"/>
            <a:ext cx="3099918" cy="686647"/>
          </a:xfrm>
          <a:prstGeom prst="roundRect">
            <a:avLst>
              <a:gd name="adj" fmla="val 5672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79F6D15-01F8-486C-81BA-E0B84F1D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503" y="106505"/>
            <a:ext cx="4009472" cy="317772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2FA76C0-671D-4E78-B63F-9B77F4628782}"/>
              </a:ext>
            </a:extLst>
          </p:cNvPr>
          <p:cNvSpPr/>
          <p:nvPr/>
        </p:nvSpPr>
        <p:spPr>
          <a:xfrm>
            <a:off x="6963787" y="164646"/>
            <a:ext cx="1143115" cy="228879"/>
          </a:xfrm>
          <a:prstGeom prst="roundRect">
            <a:avLst>
              <a:gd name="adj" fmla="val 10972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7A0899E-6014-4DAA-96EC-504FB77392B6}"/>
              </a:ext>
            </a:extLst>
          </p:cNvPr>
          <p:cNvSpPr/>
          <p:nvPr/>
        </p:nvSpPr>
        <p:spPr>
          <a:xfrm>
            <a:off x="7341274" y="1574113"/>
            <a:ext cx="1796082" cy="228879"/>
          </a:xfrm>
          <a:prstGeom prst="roundRect">
            <a:avLst>
              <a:gd name="adj" fmla="val 10972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E84F86-817B-4142-BF13-695B513881BF}"/>
              </a:ext>
            </a:extLst>
          </p:cNvPr>
          <p:cNvSpPr/>
          <p:nvPr/>
        </p:nvSpPr>
        <p:spPr>
          <a:xfrm>
            <a:off x="7354782" y="2597460"/>
            <a:ext cx="1778300" cy="228879"/>
          </a:xfrm>
          <a:prstGeom prst="roundRect">
            <a:avLst>
              <a:gd name="adj" fmla="val 10972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82F3E91-873E-489A-97D2-A5B07DD02BA4}"/>
              </a:ext>
            </a:extLst>
          </p:cNvPr>
          <p:cNvCxnSpPr>
            <a:cxnSpLocks/>
          </p:cNvCxnSpPr>
          <p:nvPr/>
        </p:nvCxnSpPr>
        <p:spPr>
          <a:xfrm>
            <a:off x="741717" y="2158989"/>
            <a:ext cx="53137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926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19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574C89-61F1-48CC-8CA9-A61BC1C53F0F}"/>
              </a:ext>
            </a:extLst>
          </p:cNvPr>
          <p:cNvSpPr/>
          <p:nvPr/>
        </p:nvSpPr>
        <p:spPr>
          <a:xfrm>
            <a:off x="1097921" y="3690032"/>
            <a:ext cx="5906938" cy="2713524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개선 </a:t>
            </a:r>
            <a:r>
              <a:rPr lang="en-US" altLang="ko-KR" sz="1400" b="1" u="sng" dirty="0">
                <a:latin typeface="+mn-ea"/>
              </a:rPr>
              <a:t>Code-1 </a:t>
            </a:r>
            <a:r>
              <a:rPr lang="ko-KR" altLang="en-US" sz="1400" b="1" u="sng" dirty="0">
                <a:latin typeface="+mn-ea"/>
              </a:rPr>
              <a:t>문제점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문제점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/>
              <a:t>각진 코너에서 제자리 좌우 회전을 반복함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원인 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제자리 좌회전하면 우측인 </a:t>
            </a:r>
            <a:r>
              <a:rPr lang="en-US" altLang="ko-KR" sz="1400" dirty="0"/>
              <a:t>-15˚ </a:t>
            </a:r>
            <a:r>
              <a:rPr lang="ko-KR" altLang="en-US" sz="1400" dirty="0"/>
              <a:t>거리 값이 멀어져 제자리 우회전을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하게 되고</a:t>
            </a:r>
            <a:r>
              <a:rPr lang="en-US" altLang="ko-KR" sz="1400" dirty="0"/>
              <a:t>,</a:t>
            </a:r>
            <a:r>
              <a:rPr lang="ko-KR" altLang="en-US" sz="1400" dirty="0"/>
              <a:t> 제자리 우회전을 하다 보면 좌측인 </a:t>
            </a:r>
            <a:r>
              <a:rPr lang="en-US" altLang="ko-KR" sz="1400" dirty="0">
                <a:latin typeface="+mn-ea"/>
              </a:rPr>
              <a:t>15</a:t>
            </a:r>
            <a:r>
              <a:rPr lang="en-US" altLang="ko-KR" sz="1400" dirty="0"/>
              <a:t>˚ </a:t>
            </a:r>
            <a:r>
              <a:rPr lang="ko-KR" altLang="en-US" sz="1400" dirty="0"/>
              <a:t>거리 값이 멀어져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다시</a:t>
            </a:r>
            <a:r>
              <a:rPr lang="en-US" altLang="ko-KR" sz="1400" dirty="0"/>
              <a:t> </a:t>
            </a:r>
            <a:r>
              <a:rPr lang="ko-KR" altLang="en-US" sz="1400" dirty="0"/>
              <a:t>제자리 좌회전을 하게 됨</a:t>
            </a:r>
            <a:r>
              <a:rPr lang="en-US" altLang="ko-KR" sz="1400" dirty="0"/>
              <a:t>. </a:t>
            </a:r>
            <a:r>
              <a:rPr lang="ko-KR" altLang="en-US" sz="1400" dirty="0"/>
              <a:t>반복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F372F0A-9362-4C8E-B7DC-2949FA73DEA7}"/>
              </a:ext>
            </a:extLst>
          </p:cNvPr>
          <p:cNvSpPr/>
          <p:nvPr/>
        </p:nvSpPr>
        <p:spPr>
          <a:xfrm>
            <a:off x="7232073" y="3690032"/>
            <a:ext cx="3862006" cy="2713524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개선 </a:t>
            </a:r>
            <a:r>
              <a:rPr lang="en-US" altLang="ko-KR" sz="1400" b="1" u="sng" dirty="0">
                <a:latin typeface="+mn-ea"/>
              </a:rPr>
              <a:t>Code-1 </a:t>
            </a:r>
            <a:r>
              <a:rPr lang="ko-KR" altLang="en-US" sz="1400" b="1" u="sng" dirty="0">
                <a:latin typeface="+mn-ea"/>
              </a:rPr>
              <a:t>해결 방안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15</a:t>
            </a:r>
            <a:r>
              <a:rPr lang="en-US" altLang="ko-KR" sz="1400" dirty="0"/>
              <a:t>˚ </a:t>
            </a:r>
            <a:r>
              <a:rPr lang="ko-KR" altLang="en-US" sz="1400" dirty="0"/>
              <a:t>일 때 거리 값과 </a:t>
            </a:r>
            <a:r>
              <a:rPr lang="en-US" altLang="ko-KR" sz="1400" dirty="0"/>
              <a:t>-15˚ </a:t>
            </a:r>
            <a:r>
              <a:rPr lang="ko-KR" altLang="en-US" sz="1400" dirty="0"/>
              <a:t>일 때 거리 값을 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비교하여 거리가 더 먼 방향으로 회전 할 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ko-KR" altLang="en-US" sz="1400" b="1" u="sng" dirty="0"/>
              <a:t>회전 시간을 주어</a:t>
            </a:r>
            <a:r>
              <a:rPr lang="ko-KR" altLang="en-US" sz="1400" dirty="0"/>
              <a:t> </a:t>
            </a:r>
            <a:r>
              <a:rPr lang="en-US" altLang="ko-KR" sz="1400" dirty="0"/>
              <a:t>LiDAR</a:t>
            </a:r>
            <a:r>
              <a:rPr lang="ko-KR" altLang="en-US" sz="1400" dirty="0"/>
              <a:t>가 코너가 아닌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 평면을 보도록 개선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impr01_problem">
            <a:hlinkClick r:id="" action="ppaction://media"/>
            <a:extLst>
              <a:ext uri="{FF2B5EF4-FFF2-40B4-BE49-F238E27FC236}">
                <a16:creationId xmlns:a16="http://schemas.microsoft.com/office/drawing/2014/main" id="{265F35DB-4F4C-4A31-A1DB-AFF0933BF1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5050" y="569326"/>
            <a:ext cx="2501900" cy="26520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5D0FEE-2CD1-43C5-BAB1-69BB477FD620}"/>
              </a:ext>
            </a:extLst>
          </p:cNvPr>
          <p:cNvSpPr txBox="1"/>
          <p:nvPr/>
        </p:nvSpPr>
        <p:spPr>
          <a:xfrm>
            <a:off x="4908015" y="3291857"/>
            <a:ext cx="237597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[</a:t>
            </a:r>
            <a:r>
              <a:rPr lang="ko-KR" altLang="en-US" sz="1400" u="sng" dirty="0"/>
              <a:t>영상</a:t>
            </a:r>
            <a:r>
              <a:rPr lang="en-US" altLang="ko-KR" sz="1400" u="sng" dirty="0"/>
              <a:t>. </a:t>
            </a:r>
            <a:r>
              <a:rPr lang="ko-KR" altLang="en-US" sz="1400" u="sng" dirty="0"/>
              <a:t>개선 </a:t>
            </a:r>
            <a:r>
              <a:rPr lang="en-US" altLang="ko-KR" sz="1400" u="sng" dirty="0"/>
              <a:t>Code-1 </a:t>
            </a:r>
            <a:r>
              <a:rPr lang="ko-KR" altLang="en-US" sz="1400" u="sng" dirty="0"/>
              <a:t>문제점</a:t>
            </a:r>
            <a:r>
              <a:rPr lang="en-US" altLang="ko-KR" sz="1400" u="sng" dirty="0"/>
              <a:t>]</a:t>
            </a:r>
            <a:endParaRPr lang="ko-KR" altLang="en-US" sz="1400" u="sng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A63E91-6476-4D99-8368-E8F401951F5E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8033-A9AE-41E2-AE82-95C41BB2178F}"/>
              </a:ext>
            </a:extLst>
          </p:cNvPr>
          <p:cNvSpPr txBox="1"/>
          <p:nvPr/>
        </p:nvSpPr>
        <p:spPr>
          <a:xfrm>
            <a:off x="363691" y="-956"/>
            <a:ext cx="62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4.3. </a:t>
            </a:r>
            <a:r>
              <a:rPr lang="ko-KR" altLang="en-US" sz="2400" dirty="0">
                <a:latin typeface="+mj-ea"/>
                <a:ea typeface="+mj-ea"/>
              </a:rPr>
              <a:t>개선 </a:t>
            </a:r>
            <a:r>
              <a:rPr lang="en-US" altLang="ko-KR" sz="2400" dirty="0">
                <a:latin typeface="+mj-ea"/>
                <a:ea typeface="+mj-ea"/>
              </a:rPr>
              <a:t>Code-1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좌〮우회전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r>
              <a:rPr lang="ko-KR" altLang="en-US" sz="2400" dirty="0">
                <a:latin typeface="+mj-ea"/>
                <a:ea typeface="+mj-ea"/>
              </a:rPr>
              <a:t>및 문제점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763ED3-6F85-461E-BBDE-7E7121DAAB5B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64389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1723A1-A0D1-4359-B4FD-82A71666FC87}"/>
              </a:ext>
            </a:extLst>
          </p:cNvPr>
          <p:cNvSpPr/>
          <p:nvPr/>
        </p:nvSpPr>
        <p:spPr>
          <a:xfrm>
            <a:off x="1219155" y="1880"/>
            <a:ext cx="266437" cy="20950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43886-B9CA-4DA5-89D0-EDEFDC7129C2}"/>
              </a:ext>
            </a:extLst>
          </p:cNvPr>
          <p:cNvSpPr txBox="1"/>
          <p:nvPr/>
        </p:nvSpPr>
        <p:spPr>
          <a:xfrm>
            <a:off x="897761" y="2137440"/>
            <a:ext cx="9092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차 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6F3E60-798F-49BA-B304-7A95535BE3F8}"/>
              </a:ext>
            </a:extLst>
          </p:cNvPr>
          <p:cNvSpPr/>
          <p:nvPr/>
        </p:nvSpPr>
        <p:spPr>
          <a:xfrm>
            <a:off x="1224757" y="2621561"/>
            <a:ext cx="266437" cy="386078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E6FA13-A8AB-47EB-A8B7-CD7018D6F329}"/>
              </a:ext>
            </a:extLst>
          </p:cNvPr>
          <p:cNvSpPr txBox="1"/>
          <p:nvPr/>
        </p:nvSpPr>
        <p:spPr>
          <a:xfrm>
            <a:off x="3745902" y="470504"/>
            <a:ext cx="470019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2D-LiDAR</a:t>
            </a:r>
            <a:r>
              <a:rPr lang="ko-KR" altLang="en-US" sz="2400" b="1" dirty="0">
                <a:latin typeface="+mj-ea"/>
                <a:ea typeface="+mj-ea"/>
              </a:rPr>
              <a:t>를 이용한 장애물 회피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ROS-Simulation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2DF8D4-F981-47B6-ACC3-97B40D99367C}"/>
              </a:ext>
            </a:extLst>
          </p:cNvPr>
          <p:cNvCxnSpPr>
            <a:cxnSpLocks/>
          </p:cNvCxnSpPr>
          <p:nvPr/>
        </p:nvCxnSpPr>
        <p:spPr>
          <a:xfrm>
            <a:off x="3848647" y="903255"/>
            <a:ext cx="4494706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0E2D98-99D3-4D8A-9569-168DEB30D62F}"/>
              </a:ext>
            </a:extLst>
          </p:cNvPr>
          <p:cNvGrpSpPr/>
          <p:nvPr/>
        </p:nvGrpSpPr>
        <p:grpSpPr>
          <a:xfrm>
            <a:off x="2193632" y="1632048"/>
            <a:ext cx="9528411" cy="4515322"/>
            <a:chOff x="3630171" y="2838789"/>
            <a:chExt cx="9528411" cy="4282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E369A8-1EE4-4B8A-A1F8-FEF289B833F0}"/>
                </a:ext>
              </a:extLst>
            </p:cNvPr>
            <p:cNvSpPr txBox="1"/>
            <p:nvPr/>
          </p:nvSpPr>
          <p:spPr>
            <a:xfrm>
              <a:off x="3630171" y="2838789"/>
              <a:ext cx="3704576" cy="42828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1. </a:t>
              </a:r>
              <a:r>
                <a:rPr lang="ko-KR" altLang="en-US" sz="1600" b="1" dirty="0"/>
                <a:t>요약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2. LiDAR?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2.1. LiDAR</a:t>
              </a:r>
              <a:r>
                <a:rPr lang="ko-KR" altLang="en-US" sz="1600" b="1" dirty="0"/>
                <a:t>란</a:t>
              </a:r>
              <a:r>
                <a:rPr lang="en-US" altLang="ko-KR" sz="1600" b="1" dirty="0"/>
                <a:t>?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2.2. LiDAR </a:t>
              </a:r>
              <a:r>
                <a:rPr lang="ko-KR" altLang="en-US" sz="1600" b="1" dirty="0"/>
                <a:t>구분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2.3. LiDAR </a:t>
              </a:r>
              <a:r>
                <a:rPr lang="ko-KR" altLang="en-US" sz="1600" b="1" dirty="0"/>
                <a:t>장〮단점 및 활용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3. Simulation</a:t>
              </a:r>
              <a:r>
                <a:rPr lang="ko-KR" altLang="en-US" sz="1600" b="1" dirty="0"/>
                <a:t> 준비</a:t>
              </a:r>
              <a:endParaRPr lang="en-US" altLang="ko-KR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3.1. ROS?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3.2. Turtlebot3?</a:t>
              </a:r>
              <a:endParaRPr lang="ko-KR" altLang="en-US" sz="1600" b="1" dirty="0"/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3.3. ROS, Turtlebot3 Package </a:t>
              </a:r>
              <a:r>
                <a:rPr lang="ko-KR" altLang="en-US" sz="1600" b="1" dirty="0"/>
                <a:t>설치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7B8CF6-BF5C-431D-BA14-6C9CC21E494E}"/>
                </a:ext>
              </a:extLst>
            </p:cNvPr>
            <p:cNvSpPr txBox="1"/>
            <p:nvPr/>
          </p:nvSpPr>
          <p:spPr>
            <a:xfrm>
              <a:off x="7745940" y="2838789"/>
              <a:ext cx="5412642" cy="37499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4. Code </a:t>
              </a:r>
              <a:r>
                <a:rPr lang="ko-KR" altLang="en-US" sz="1600" b="1" dirty="0"/>
                <a:t>실행 및 문제점 개선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4.1. data </a:t>
              </a:r>
              <a:r>
                <a:rPr lang="ko-KR" altLang="en-US" sz="1600" b="1" dirty="0"/>
                <a:t>전달 </a:t>
              </a:r>
              <a:r>
                <a:rPr lang="en-US" altLang="ko-KR" sz="1600" b="1" dirty="0"/>
                <a:t>ROS Message Types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4.2. </a:t>
              </a:r>
              <a:r>
                <a:rPr lang="ko-KR" altLang="en-US" sz="1600" b="1" dirty="0"/>
                <a:t>실습 </a:t>
              </a:r>
              <a:r>
                <a:rPr lang="en-US" altLang="ko-KR" sz="1600" b="1" dirty="0"/>
                <a:t>Code </a:t>
              </a:r>
              <a:r>
                <a:rPr lang="ko-KR" altLang="en-US" sz="1600" b="1" dirty="0"/>
                <a:t>내용</a:t>
              </a:r>
              <a:r>
                <a:rPr lang="en-US" altLang="ko-KR" sz="1600" b="1" dirty="0"/>
                <a:t>(</a:t>
              </a:r>
              <a:r>
                <a:rPr lang="ko-KR" altLang="en-US" sz="1600" b="1" dirty="0"/>
                <a:t>좌회전</a:t>
              </a:r>
              <a:r>
                <a:rPr lang="en-US" altLang="ko-KR" sz="1600" b="1" dirty="0"/>
                <a:t>) </a:t>
              </a:r>
              <a:r>
                <a:rPr lang="ko-KR" altLang="en-US" sz="1600" b="1" dirty="0"/>
                <a:t>및 문제점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4.3. </a:t>
              </a:r>
              <a:r>
                <a:rPr lang="ko-KR" altLang="en-US" sz="1600" b="1" dirty="0"/>
                <a:t>개선 </a:t>
              </a:r>
              <a:r>
                <a:rPr lang="en-US" altLang="ko-KR" sz="1600" b="1" dirty="0"/>
                <a:t>Code-1 </a:t>
              </a:r>
              <a:r>
                <a:rPr lang="ko-KR" altLang="en-US" sz="1600" b="1" dirty="0"/>
                <a:t>내용</a:t>
              </a:r>
              <a:r>
                <a:rPr lang="en-US" altLang="ko-KR" sz="1600" b="1" dirty="0"/>
                <a:t>(</a:t>
              </a:r>
              <a:r>
                <a:rPr lang="ko-KR" altLang="en-US" sz="1600" b="1" dirty="0"/>
                <a:t>좌〮우회전</a:t>
              </a:r>
              <a:r>
                <a:rPr lang="en-US" altLang="ko-KR" sz="1600" b="1" dirty="0"/>
                <a:t>) </a:t>
              </a:r>
              <a:r>
                <a:rPr lang="ko-KR" altLang="en-US" sz="1600" b="1" dirty="0"/>
                <a:t>및 문제점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4.4. </a:t>
              </a:r>
              <a:r>
                <a:rPr lang="ko-KR" altLang="en-US" sz="1600" b="1" dirty="0"/>
                <a:t>개선 </a:t>
              </a:r>
              <a:r>
                <a:rPr lang="en-US" altLang="ko-KR" sz="1600" b="1" dirty="0"/>
                <a:t>Code-2 </a:t>
              </a:r>
              <a:r>
                <a:rPr lang="ko-KR" altLang="en-US" sz="1600" b="1" dirty="0"/>
                <a:t>내용</a:t>
              </a:r>
              <a:r>
                <a:rPr lang="en-US" altLang="ko-KR" sz="1600" b="1" dirty="0"/>
                <a:t>(</a:t>
              </a:r>
              <a:r>
                <a:rPr lang="ko-KR" altLang="en-US" sz="1600" b="1" dirty="0"/>
                <a:t>좌〮우회전</a:t>
              </a:r>
              <a:r>
                <a:rPr lang="en-US" altLang="ko-KR" sz="1600" b="1" dirty="0"/>
                <a:t>+</a:t>
              </a:r>
              <a:r>
                <a:rPr lang="ko-KR" altLang="en-US" sz="1600" b="1" dirty="0"/>
                <a:t>회전시간</a:t>
              </a:r>
              <a:r>
                <a:rPr lang="en-US" altLang="ko-KR" sz="1600" b="1" dirty="0"/>
                <a:t>) </a:t>
              </a:r>
              <a:r>
                <a:rPr lang="ko-KR" altLang="en-US" sz="1600" b="1" dirty="0"/>
                <a:t>및 문제점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   4.5. </a:t>
              </a:r>
              <a:r>
                <a:rPr lang="ko-KR" altLang="en-US" sz="1600" b="1" dirty="0"/>
                <a:t>개선 </a:t>
              </a:r>
              <a:r>
                <a:rPr lang="en-US" altLang="ko-KR" sz="1600" b="1" dirty="0"/>
                <a:t>Code-3 </a:t>
              </a:r>
              <a:r>
                <a:rPr lang="ko-KR" altLang="en-US" sz="1600" b="1" dirty="0"/>
                <a:t>내용</a:t>
              </a:r>
              <a:r>
                <a:rPr lang="en-US" altLang="ko-KR" sz="1600" b="1" dirty="0"/>
                <a:t>(</a:t>
              </a:r>
              <a:r>
                <a:rPr lang="ko-KR" altLang="en-US" sz="1600" b="1" dirty="0"/>
                <a:t>좌〮우회전</a:t>
              </a:r>
              <a:r>
                <a:rPr lang="en-US" altLang="ko-KR" sz="1600" b="1" dirty="0"/>
                <a:t>+</a:t>
              </a:r>
              <a:r>
                <a:rPr lang="ko-KR" altLang="en-US" sz="1600" b="1" dirty="0"/>
                <a:t>회전시간</a:t>
              </a:r>
              <a:r>
                <a:rPr lang="en-US" altLang="ko-KR" sz="1600" b="1" dirty="0"/>
                <a:t>+</a:t>
              </a:r>
              <a:r>
                <a:rPr lang="ko-KR" altLang="en-US" sz="1600" b="1" dirty="0"/>
                <a:t>후진</a:t>
              </a:r>
              <a:r>
                <a:rPr lang="en-US" altLang="ko-KR" sz="1600" b="1" dirty="0"/>
                <a:t>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1" dirty="0"/>
                <a:t>5. </a:t>
              </a:r>
              <a:r>
                <a:rPr lang="ko-KR" altLang="en-US" sz="1600" b="1" dirty="0"/>
                <a:t>고찰</a:t>
              </a:r>
              <a:endParaRPr lang="en-US" altLang="ko-KR" sz="600" dirty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49FED99-943E-412E-86C4-DBB21D85FA0F}"/>
              </a:ext>
            </a:extLst>
          </p:cNvPr>
          <p:cNvCxnSpPr>
            <a:cxnSpLocks/>
          </p:cNvCxnSpPr>
          <p:nvPr/>
        </p:nvCxnSpPr>
        <p:spPr>
          <a:xfrm>
            <a:off x="6103804" y="1632048"/>
            <a:ext cx="0" cy="45341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63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20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77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4.4. </a:t>
            </a:r>
            <a:r>
              <a:rPr lang="ko-KR" altLang="en-US" sz="2400" dirty="0">
                <a:latin typeface="+mj-ea"/>
                <a:ea typeface="+mj-ea"/>
              </a:rPr>
              <a:t>개선 </a:t>
            </a:r>
            <a:r>
              <a:rPr lang="en-US" altLang="ko-KR" sz="2400" dirty="0">
                <a:latin typeface="+mj-ea"/>
                <a:ea typeface="+mj-ea"/>
              </a:rPr>
              <a:t>Code-2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좌〮우회전</a:t>
            </a:r>
            <a:r>
              <a:rPr lang="en-US" altLang="ko-KR" sz="2400" dirty="0">
                <a:latin typeface="+mj-ea"/>
                <a:ea typeface="+mj-ea"/>
              </a:rPr>
              <a:t>+</a:t>
            </a:r>
            <a:r>
              <a:rPr lang="ko-KR" altLang="en-US" sz="2400" dirty="0">
                <a:latin typeface="+mj-ea"/>
                <a:ea typeface="+mj-ea"/>
              </a:rPr>
              <a:t>회전시간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r>
              <a:rPr lang="ko-KR" altLang="en-US" sz="2400" dirty="0">
                <a:latin typeface="+mj-ea"/>
                <a:ea typeface="+mj-ea"/>
              </a:rPr>
              <a:t>및 문제점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232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8E8613-1DC2-443A-BE28-84DA5488C55E}"/>
              </a:ext>
            </a:extLst>
          </p:cNvPr>
          <p:cNvSpPr/>
          <p:nvPr/>
        </p:nvSpPr>
        <p:spPr>
          <a:xfrm>
            <a:off x="382102" y="1273731"/>
            <a:ext cx="5407116" cy="4310539"/>
          </a:xfrm>
          <a:prstGeom prst="roundRect">
            <a:avLst>
              <a:gd name="adj" fmla="val 182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시간 기록을 위해 전역 변수 지정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회전 시간을 주기 위해 </a:t>
            </a:r>
            <a:r>
              <a:rPr lang="en-US" altLang="ko-KR" sz="1400" dirty="0">
                <a:latin typeface="+mn-ea"/>
              </a:rPr>
              <a:t>'ros::Time' </a:t>
            </a:r>
            <a:r>
              <a:rPr lang="ko-KR" altLang="en-US" sz="1400" dirty="0">
                <a:latin typeface="+mn-ea"/>
              </a:rPr>
              <a:t>이라는 </a:t>
            </a:r>
            <a:r>
              <a:rPr lang="en-US" altLang="ko-KR" sz="1400" dirty="0">
                <a:latin typeface="+mn-ea"/>
              </a:rPr>
              <a:t>ROS Library </a:t>
            </a:r>
            <a:r>
              <a:rPr lang="ko-KR" altLang="en-US" sz="1400" dirty="0">
                <a:latin typeface="+mn-ea"/>
              </a:rPr>
              <a:t>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단위 </a:t>
            </a:r>
            <a:r>
              <a:rPr lang="en-US" altLang="ko-KR" sz="1400" dirty="0">
                <a:latin typeface="+mn-ea"/>
              </a:rPr>
              <a:t>: s(</a:t>
            </a:r>
            <a:r>
              <a:rPr lang="ko-KR" altLang="en-US" sz="1400" dirty="0">
                <a:latin typeface="+mn-ea"/>
              </a:rPr>
              <a:t>초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★ </a:t>
            </a:r>
            <a:r>
              <a:rPr lang="ko-KR" altLang="en-US" sz="1400" dirty="0">
                <a:latin typeface="+mn-ea"/>
              </a:rPr>
              <a:t>주의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단위가 초라서 숫자 형태이지만 자료형은 단순히 </a:t>
            </a:r>
            <a:r>
              <a:rPr lang="en-US" altLang="ko-KR" sz="1400" dirty="0">
                <a:latin typeface="+mn-ea"/>
              </a:rPr>
              <a:t>int</a:t>
            </a:r>
            <a:r>
              <a:rPr lang="ko-KR" altLang="en-US" sz="1400" dirty="0">
                <a:latin typeface="+mn-ea"/>
              </a:rPr>
              <a:t>나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float</a:t>
            </a:r>
            <a:r>
              <a:rPr lang="ko-KR" altLang="en-US" sz="1400" dirty="0">
                <a:latin typeface="+mn-ea"/>
              </a:rPr>
              <a:t>형이 아님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숫자 자료형과 연산 시 오류 뜸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Main </a:t>
            </a:r>
            <a:r>
              <a:rPr lang="ko-KR" altLang="en-US" sz="1400" b="1" u="sng" dirty="0">
                <a:latin typeface="+mn-ea"/>
              </a:rPr>
              <a:t>함수 수정 내용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거리 값이 </a:t>
            </a:r>
            <a:r>
              <a:rPr lang="en-US" altLang="ko-KR" sz="1400" dirty="0">
                <a:latin typeface="+mn-ea"/>
              </a:rPr>
              <a:t>0.8m </a:t>
            </a:r>
            <a:r>
              <a:rPr lang="ko-KR" altLang="en-US" sz="1400" dirty="0">
                <a:latin typeface="+mn-ea"/>
              </a:rPr>
              <a:t>미만이 되면 현재 시간을 </a:t>
            </a:r>
            <a:r>
              <a:rPr lang="en-US" altLang="ko-KR" sz="1400" dirty="0">
                <a:latin typeface="+mn-ea"/>
              </a:rPr>
              <a:t>turn_start_time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변수에 저장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시간이 지남에 따라 그 때의 현재시간에서 </a:t>
            </a:r>
            <a:r>
              <a:rPr lang="en-US" altLang="ko-KR" sz="1400" dirty="0">
                <a:latin typeface="+mn-ea"/>
              </a:rPr>
              <a:t>turn_start_time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값을 뺀 값이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가 될 때까지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, 2</a:t>
            </a:r>
            <a:r>
              <a:rPr lang="ko-KR" altLang="en-US" sz="1400" dirty="0">
                <a:latin typeface="+mn-ea"/>
              </a:rPr>
              <a:t>초 동안 회전 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82F3E91-873E-489A-97D2-A5B07DD02BA4}"/>
              </a:ext>
            </a:extLst>
          </p:cNvPr>
          <p:cNvCxnSpPr>
            <a:cxnSpLocks/>
          </p:cNvCxnSpPr>
          <p:nvPr/>
        </p:nvCxnSpPr>
        <p:spPr>
          <a:xfrm>
            <a:off x="437410" y="3429000"/>
            <a:ext cx="53137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380EE35-49B8-4232-886D-4090EE9E1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085"/>
          <a:stretch/>
        </p:blipFill>
        <p:spPr>
          <a:xfrm>
            <a:off x="6362466" y="783433"/>
            <a:ext cx="5119579" cy="593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A45632-5CC7-4D40-878A-75B54A9C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66" y="1505895"/>
            <a:ext cx="5119580" cy="478521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F207B81-5168-43CD-8C66-30FD4CB43F90}"/>
              </a:ext>
            </a:extLst>
          </p:cNvPr>
          <p:cNvSpPr/>
          <p:nvPr/>
        </p:nvSpPr>
        <p:spPr>
          <a:xfrm>
            <a:off x="6351398" y="1142646"/>
            <a:ext cx="1599098" cy="134441"/>
          </a:xfrm>
          <a:prstGeom prst="roundRect">
            <a:avLst>
              <a:gd name="adj" fmla="val 10972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CCE0256-53E1-4C28-8279-32FF949D1F76}"/>
              </a:ext>
            </a:extLst>
          </p:cNvPr>
          <p:cNvSpPr/>
          <p:nvPr/>
        </p:nvSpPr>
        <p:spPr>
          <a:xfrm>
            <a:off x="7054990" y="2823234"/>
            <a:ext cx="3917810" cy="2383766"/>
          </a:xfrm>
          <a:prstGeom prst="roundRect">
            <a:avLst>
              <a:gd name="adj" fmla="val 2604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21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2" y="-956"/>
            <a:ext cx="1071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4.4. </a:t>
            </a:r>
            <a:r>
              <a:rPr lang="ko-KR" altLang="en-US" sz="2400" dirty="0">
                <a:latin typeface="+mj-ea"/>
                <a:ea typeface="+mj-ea"/>
              </a:rPr>
              <a:t>개선 </a:t>
            </a:r>
            <a:r>
              <a:rPr lang="en-US" altLang="ko-KR" sz="2400" dirty="0">
                <a:latin typeface="+mj-ea"/>
                <a:ea typeface="+mj-ea"/>
              </a:rPr>
              <a:t>Code-2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좌〮우회전</a:t>
            </a:r>
            <a:r>
              <a:rPr lang="en-US" altLang="ko-KR" sz="2400" dirty="0">
                <a:latin typeface="+mj-ea"/>
                <a:ea typeface="+mj-ea"/>
              </a:rPr>
              <a:t>+</a:t>
            </a:r>
            <a:r>
              <a:rPr lang="ko-KR" altLang="en-US" sz="2400" dirty="0">
                <a:latin typeface="+mj-ea"/>
                <a:ea typeface="+mj-ea"/>
              </a:rPr>
              <a:t>회전시간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r>
              <a:rPr lang="ko-KR" altLang="en-US" sz="2400" dirty="0">
                <a:latin typeface="+mj-ea"/>
                <a:ea typeface="+mj-ea"/>
              </a:rPr>
              <a:t>및 문제점 </a:t>
            </a:r>
            <a:r>
              <a:rPr lang="en-US" altLang="ko-KR" sz="1600" dirty="0">
                <a:latin typeface="+mj-ea"/>
                <a:ea typeface="+mj-ea"/>
              </a:rPr>
              <a:t>- </a:t>
            </a:r>
            <a:r>
              <a:rPr lang="ko-KR" altLang="en-US" sz="1600" dirty="0">
                <a:latin typeface="+mj-ea"/>
                <a:ea typeface="+mj-ea"/>
              </a:rPr>
              <a:t>지속 시간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초 기준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992634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2DB7C8E-90DC-43C0-B7AD-F16114CD53EB}"/>
              </a:ext>
            </a:extLst>
          </p:cNvPr>
          <p:cNvGrpSpPr/>
          <p:nvPr/>
        </p:nvGrpSpPr>
        <p:grpSpPr>
          <a:xfrm>
            <a:off x="2717585" y="616184"/>
            <a:ext cx="6756831" cy="3651560"/>
            <a:chOff x="2339047" y="616184"/>
            <a:chExt cx="6756831" cy="365156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ED28ECD-2C13-4026-8471-B1257611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2312064" y="3756705"/>
              <a:ext cx="538022" cy="48405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AD76AF-409C-42BC-A327-7EE24D0BAC7B}"/>
                </a:ext>
              </a:extLst>
            </p:cNvPr>
            <p:cNvSpPr/>
            <p:nvPr/>
          </p:nvSpPr>
          <p:spPr>
            <a:xfrm>
              <a:off x="2801217" y="1109825"/>
              <a:ext cx="2543918" cy="3077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913E83B-B54C-488D-9902-9063284FB34E}"/>
                </a:ext>
              </a:extLst>
            </p:cNvPr>
            <p:cNvSpPr/>
            <p:nvPr/>
          </p:nvSpPr>
          <p:spPr>
            <a:xfrm>
              <a:off x="2801217" y="1417602"/>
              <a:ext cx="2247462" cy="2329154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86D01C6-BFEA-48DA-A2FB-B9402C635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2539" y="1435328"/>
              <a:ext cx="2224818" cy="2311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설명선: 굽은 선 85">
              <a:extLst>
                <a:ext uri="{FF2B5EF4-FFF2-40B4-BE49-F238E27FC236}">
                  <a16:creationId xmlns:a16="http://schemas.microsoft.com/office/drawing/2014/main" id="{8C6555A1-361B-4D11-A3EA-E071827B27E7}"/>
                </a:ext>
              </a:extLst>
            </p:cNvPr>
            <p:cNvSpPr/>
            <p:nvPr/>
          </p:nvSpPr>
          <p:spPr>
            <a:xfrm>
              <a:off x="4627043" y="616184"/>
              <a:ext cx="718092" cy="34350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32874"/>
                <a:gd name="adj5" fmla="val 190142"/>
                <a:gd name="adj6" fmla="val -74964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벽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CD11778-08CB-40B3-B2C5-26DBBA559F4D}"/>
                </a:ext>
              </a:extLst>
            </p:cNvPr>
            <p:cNvSpPr/>
            <p:nvPr/>
          </p:nvSpPr>
          <p:spPr>
            <a:xfrm rot="5400000">
              <a:off x="3919287" y="2320908"/>
              <a:ext cx="2543918" cy="3077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15F5996-74D7-4056-A4FE-1A17D7051B4F}"/>
                    </a:ext>
                  </a:extLst>
                </p:cNvPr>
                <p:cNvSpPr txBox="1"/>
                <p:nvPr/>
              </p:nvSpPr>
              <p:spPr>
                <a:xfrm>
                  <a:off x="4349212" y="1466840"/>
                  <a:ext cx="4459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45</m:t>
                      </m:r>
                    </m:oMath>
                  </a14:m>
                  <a:r>
                    <a:rPr lang="ko-KR" altLang="en-US" sz="1400" dirty="0"/>
                    <a:t>˚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15F5996-74D7-4056-A4FE-1A17D7051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212" y="1466840"/>
                  <a:ext cx="445956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59A571B-7230-4A76-9985-1A7DF0926807}"/>
                    </a:ext>
                  </a:extLst>
                </p:cNvPr>
                <p:cNvSpPr txBox="1"/>
                <p:nvPr/>
              </p:nvSpPr>
              <p:spPr>
                <a:xfrm>
                  <a:off x="2801217" y="3076032"/>
                  <a:ext cx="4459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45</m:t>
                      </m:r>
                    </m:oMath>
                  </a14:m>
                  <a:r>
                    <a:rPr lang="ko-KR" altLang="en-US" sz="1400" dirty="0"/>
                    <a:t>˚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59A571B-7230-4A76-9985-1A7DF0926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217" y="3076032"/>
                  <a:ext cx="445956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48108E7-D550-4030-9923-E8D22008E8A7}"/>
                    </a:ext>
                  </a:extLst>
                </p:cNvPr>
                <p:cNvSpPr txBox="1"/>
                <p:nvPr/>
              </p:nvSpPr>
              <p:spPr>
                <a:xfrm>
                  <a:off x="2796408" y="1463185"/>
                  <a:ext cx="434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a14:m>
                  <a:r>
                    <a:rPr lang="ko-KR" altLang="en-US" sz="1400" dirty="0"/>
                    <a:t>˚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48108E7-D550-4030-9923-E8D22008E8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6408" y="1463185"/>
                  <a:ext cx="43473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817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BED030D-F79F-4422-8B6E-4A5EE641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6480000">
              <a:off x="5970937" y="2243834"/>
              <a:ext cx="538022" cy="484056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8060624-E8E4-4DE5-9F59-9601F7AB8DF2}"/>
                </a:ext>
              </a:extLst>
            </p:cNvPr>
            <p:cNvSpPr/>
            <p:nvPr/>
          </p:nvSpPr>
          <p:spPr>
            <a:xfrm>
              <a:off x="6547726" y="1109827"/>
              <a:ext cx="2543918" cy="3077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9F34C4A-BBC1-4021-B23C-CDF9585FD095}"/>
                </a:ext>
              </a:extLst>
            </p:cNvPr>
            <p:cNvSpPr/>
            <p:nvPr/>
          </p:nvSpPr>
          <p:spPr>
            <a:xfrm>
              <a:off x="6547726" y="1417604"/>
              <a:ext cx="2247462" cy="2329154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BA661162-7C8F-40E5-90F2-D7606003E16A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V="1">
              <a:off x="6547726" y="1435331"/>
              <a:ext cx="2236140" cy="1146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366E4AB-C0B7-4F3F-B5BA-3014F747641E}"/>
                </a:ext>
              </a:extLst>
            </p:cNvPr>
            <p:cNvSpPr/>
            <p:nvPr/>
          </p:nvSpPr>
          <p:spPr>
            <a:xfrm rot="5400000">
              <a:off x="7665796" y="2320910"/>
              <a:ext cx="2543918" cy="3077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6CA9824-F01E-462B-ABC0-B74B9DA1D492}"/>
                    </a:ext>
                  </a:extLst>
                </p:cNvPr>
                <p:cNvSpPr txBox="1"/>
                <p:nvPr/>
              </p:nvSpPr>
              <p:spPr>
                <a:xfrm>
                  <a:off x="7879735" y="1467885"/>
                  <a:ext cx="434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a14:m>
                  <a:r>
                    <a:rPr lang="ko-KR" altLang="en-US" sz="1400" dirty="0"/>
                    <a:t>˚</a:t>
                  </a: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6CA9824-F01E-462B-ABC0-B74B9DA1D4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735" y="1467885"/>
                  <a:ext cx="434734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4000" r="-2817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4944EE3-5898-48FF-8465-D8E087C9D8A3}"/>
                    </a:ext>
                  </a:extLst>
                </p:cNvPr>
                <p:cNvSpPr txBox="1"/>
                <p:nvPr/>
              </p:nvSpPr>
              <p:spPr>
                <a:xfrm>
                  <a:off x="8331800" y="1654327"/>
                  <a:ext cx="434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ko-KR" altLang="en-US" sz="1400" dirty="0"/>
                    <a:t>˚</a:t>
                  </a: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4944EE3-5898-48FF-8465-D8E087C9D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1800" y="1654327"/>
                  <a:ext cx="434734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1961" r="-2817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29C3E43B-FFCE-46F4-87D1-021A9C571566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>
              <a:off x="6547726" y="2582181"/>
              <a:ext cx="2218808" cy="69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BFCEC0-0C6D-47B3-BBFE-483A8DB12356}"/>
                </a:ext>
              </a:extLst>
            </p:cNvPr>
            <p:cNvSpPr txBox="1"/>
            <p:nvPr/>
          </p:nvSpPr>
          <p:spPr>
            <a:xfrm>
              <a:off x="6526240" y="2137470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60</a:t>
              </a:r>
              <a:r>
                <a:rPr lang="ko-KR" altLang="en-US" sz="1400" dirty="0"/>
                <a:t>˚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EE1391D-C3B0-496A-83D8-0C8ED07CDC69}"/>
                </a:ext>
              </a:extLst>
            </p:cNvPr>
            <p:cNvSpPr txBox="1"/>
            <p:nvPr/>
          </p:nvSpPr>
          <p:spPr>
            <a:xfrm>
              <a:off x="6823416" y="2387520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45</a:t>
              </a:r>
              <a:r>
                <a:rPr lang="ko-KR" altLang="en-US" sz="1400" dirty="0"/>
                <a:t>˚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64F09FD-D939-4A5A-B999-F40CF2D447A2}"/>
                </a:ext>
              </a:extLst>
            </p:cNvPr>
            <p:cNvSpPr txBox="1"/>
            <p:nvPr/>
          </p:nvSpPr>
          <p:spPr>
            <a:xfrm>
              <a:off x="8377786" y="2931192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75</a:t>
              </a:r>
              <a:r>
                <a:rPr lang="ko-KR" altLang="en-US" sz="1400" dirty="0"/>
                <a:t>˚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061E044-0EC2-4C74-BE23-64D3A1407D6B}"/>
                </a:ext>
              </a:extLst>
            </p:cNvPr>
            <p:cNvSpPr/>
            <p:nvPr/>
          </p:nvSpPr>
          <p:spPr>
            <a:xfrm>
              <a:off x="7456833" y="1884493"/>
              <a:ext cx="244871" cy="25297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42A5A7E1-974D-4126-8182-CF49BB187191}"/>
                </a:ext>
              </a:extLst>
            </p:cNvPr>
            <p:cNvSpPr/>
            <p:nvPr/>
          </p:nvSpPr>
          <p:spPr>
            <a:xfrm>
              <a:off x="7574814" y="2815293"/>
              <a:ext cx="244871" cy="25297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8793687E-EBF8-4734-B4FD-A6D084660954}"/>
                </a:ext>
              </a:extLst>
            </p:cNvPr>
            <p:cNvSpPr/>
            <p:nvPr/>
          </p:nvSpPr>
          <p:spPr>
            <a:xfrm rot="13147092">
              <a:off x="2844239" y="2580926"/>
              <a:ext cx="776069" cy="24648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화살표: 위로 구부러짐 96">
              <a:extLst>
                <a:ext uri="{FF2B5EF4-FFF2-40B4-BE49-F238E27FC236}">
                  <a16:creationId xmlns:a16="http://schemas.microsoft.com/office/drawing/2014/main" id="{154DDF84-DDBD-4767-8D2B-88C8F4AE076B}"/>
                </a:ext>
              </a:extLst>
            </p:cNvPr>
            <p:cNvSpPr/>
            <p:nvPr/>
          </p:nvSpPr>
          <p:spPr>
            <a:xfrm rot="5400000" flipV="1">
              <a:off x="7200479" y="2343523"/>
              <a:ext cx="631573" cy="34038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화살표: 위로 구부러짐 97">
              <a:extLst>
                <a:ext uri="{FF2B5EF4-FFF2-40B4-BE49-F238E27FC236}">
                  <a16:creationId xmlns:a16="http://schemas.microsoft.com/office/drawing/2014/main" id="{4BA90B77-E427-42CF-A7C7-A3B95E8B673E}"/>
                </a:ext>
              </a:extLst>
            </p:cNvPr>
            <p:cNvSpPr/>
            <p:nvPr/>
          </p:nvSpPr>
          <p:spPr>
            <a:xfrm rot="7234421" flipV="1">
              <a:off x="7775878" y="3221628"/>
              <a:ext cx="631573" cy="34038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설명선: 굽은 선 98">
              <a:extLst>
                <a:ext uri="{FF2B5EF4-FFF2-40B4-BE49-F238E27FC236}">
                  <a16:creationId xmlns:a16="http://schemas.microsoft.com/office/drawing/2014/main" id="{3EC26A01-577B-4C9D-A9E4-0874068CF0FD}"/>
                </a:ext>
              </a:extLst>
            </p:cNvPr>
            <p:cNvSpPr/>
            <p:nvPr/>
          </p:nvSpPr>
          <p:spPr>
            <a:xfrm>
              <a:off x="8377786" y="616185"/>
              <a:ext cx="718092" cy="34350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32874"/>
                <a:gd name="adj5" fmla="val 190142"/>
                <a:gd name="adj6" fmla="val -74964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벽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10B5DA4-6FEB-47D8-A544-CD94D2AED952}"/>
              </a:ext>
            </a:extLst>
          </p:cNvPr>
          <p:cNvGrpSpPr/>
          <p:nvPr/>
        </p:nvGrpSpPr>
        <p:grpSpPr>
          <a:xfrm>
            <a:off x="3174945" y="4383202"/>
            <a:ext cx="6295237" cy="1734187"/>
            <a:chOff x="3174945" y="4383202"/>
            <a:chExt cx="6295237" cy="1734187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5646693-C40F-40E1-A594-F8013AF2749D}"/>
                </a:ext>
              </a:extLst>
            </p:cNvPr>
            <p:cNvSpPr/>
            <p:nvPr/>
          </p:nvSpPr>
          <p:spPr>
            <a:xfrm>
              <a:off x="3174945" y="4383202"/>
              <a:ext cx="6295237" cy="1734187"/>
            </a:xfrm>
            <a:prstGeom prst="roundRect">
              <a:avLst>
                <a:gd name="adj" fmla="val 1415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u="sng" dirty="0">
                  <a:latin typeface="+mn-ea"/>
                </a:rPr>
                <a:t>지속 시간 </a:t>
              </a:r>
              <a:r>
                <a:rPr lang="en-US" altLang="ko-KR" sz="1400" b="1" u="sng" dirty="0">
                  <a:latin typeface="+mn-ea"/>
                </a:rPr>
                <a:t>2</a:t>
              </a:r>
              <a:r>
                <a:rPr lang="ko-KR" altLang="en-US" sz="1400" b="1" u="sng" dirty="0">
                  <a:latin typeface="+mn-ea"/>
                </a:rPr>
                <a:t>초 기준</a:t>
              </a:r>
              <a:endParaRPr lang="en-US" altLang="ko-KR" sz="1400" b="1" u="sng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/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4E9567-AC41-4E93-91CC-B69B6AEBDC19}"/>
                </a:ext>
              </a:extLst>
            </p:cNvPr>
            <p:cNvSpPr txBox="1"/>
            <p:nvPr/>
          </p:nvSpPr>
          <p:spPr>
            <a:xfrm>
              <a:off x="5569784" y="4853009"/>
              <a:ext cx="3828292" cy="1152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〮 회전 속도 </a:t>
              </a:r>
              <a:r>
                <a:rPr lang="en-US" altLang="ko-KR" sz="1600" dirty="0"/>
                <a:t>= 0.4 rad/s</a:t>
              </a:r>
              <a:r>
                <a:rPr lang="ko-KR" altLang="en-US" sz="1600" dirty="0"/>
                <a:t>이므로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2</a:t>
              </a:r>
              <a:r>
                <a:rPr lang="ko-KR" altLang="en-US" sz="1600" dirty="0"/>
                <a:t>초 뒤 </a:t>
              </a:r>
              <a:r>
                <a:rPr lang="en-US" altLang="ko-KR" sz="1600" dirty="0"/>
                <a:t>0.8 rad </a:t>
              </a:r>
              <a:r>
                <a:rPr lang="ko-KR" altLang="en-US" sz="1600" dirty="0"/>
                <a:t>회전하여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평면을 봄으로써 그 구역을 벗어나게 함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D4FEE8-2A89-4151-9EDC-736013C60F4B}"/>
                </a:ext>
              </a:extLst>
            </p:cNvPr>
            <p:cNvSpPr txBox="1"/>
            <p:nvPr/>
          </p:nvSpPr>
          <p:spPr>
            <a:xfrm>
              <a:off x="3279006" y="4893606"/>
              <a:ext cx="2048959" cy="783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n-NO" altLang="ko-KR" sz="1600" dirty="0"/>
                <a:t>〮 45˚ = 45 x (π/180)</a:t>
              </a:r>
            </a:p>
            <a:p>
              <a:pPr>
                <a:lnSpc>
                  <a:spcPct val="150000"/>
                </a:lnSpc>
              </a:pPr>
              <a:r>
                <a:rPr lang="nn-NO" altLang="ko-KR" sz="1600" dirty="0"/>
                <a:t>       = 0.79 rad</a:t>
              </a: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0D0936E-0DB4-4CC9-A44E-044942176680}"/>
              </a:ext>
            </a:extLst>
          </p:cNvPr>
          <p:cNvCxnSpPr>
            <a:cxnSpLocks/>
          </p:cNvCxnSpPr>
          <p:nvPr/>
        </p:nvCxnSpPr>
        <p:spPr>
          <a:xfrm>
            <a:off x="5427217" y="4893606"/>
            <a:ext cx="0" cy="11526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062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22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574C89-61F1-48CC-8CA9-A61BC1C53F0F}"/>
              </a:ext>
            </a:extLst>
          </p:cNvPr>
          <p:cNvSpPr/>
          <p:nvPr/>
        </p:nvSpPr>
        <p:spPr>
          <a:xfrm>
            <a:off x="776264" y="2766821"/>
            <a:ext cx="6064507" cy="3636734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개선 </a:t>
            </a:r>
            <a:r>
              <a:rPr lang="en-US" altLang="ko-KR" sz="1400" b="1" u="sng" dirty="0">
                <a:latin typeface="+mn-ea"/>
              </a:rPr>
              <a:t>Code-2 </a:t>
            </a:r>
            <a:r>
              <a:rPr lang="ko-KR" altLang="en-US" sz="1400" b="1" u="sng" dirty="0">
                <a:latin typeface="+mn-ea"/>
              </a:rPr>
              <a:t>문제점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문제점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대체로 코너 탈출을 잘 하지만 어떤 특정 각도로 코너 진입 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제자리에서 좌우 회전을 반복</a:t>
            </a:r>
            <a:r>
              <a:rPr lang="en-US" altLang="ko-KR" sz="1400" dirty="0"/>
              <a:t>(</a:t>
            </a:r>
            <a:r>
              <a:rPr lang="ko-KR" altLang="en-US" sz="1400" dirty="0"/>
              <a:t>영상 </a:t>
            </a:r>
            <a:r>
              <a:rPr lang="en-US" altLang="ko-KR" sz="1400" dirty="0"/>
              <a:t>1, 2)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=&gt; </a:t>
            </a:r>
            <a:r>
              <a:rPr lang="ko-KR" altLang="en-US" sz="1400" dirty="0"/>
              <a:t>해결 방안 </a:t>
            </a:r>
            <a:r>
              <a:rPr lang="en-US" altLang="ko-KR" sz="1400" dirty="0"/>
              <a:t>: </a:t>
            </a:r>
            <a:r>
              <a:rPr lang="ko-KR" altLang="en-US" sz="1400" dirty="0"/>
              <a:t>지속시간 늘리기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=&gt; </a:t>
            </a:r>
            <a:r>
              <a:rPr lang="ko-KR" altLang="en-US" sz="1400" dirty="0"/>
              <a:t>탈출은 곧 잘 하지만 불안정</a:t>
            </a:r>
            <a:r>
              <a:rPr lang="en-US" altLang="ko-KR" sz="1400" dirty="0"/>
              <a:t>(</a:t>
            </a:r>
            <a:r>
              <a:rPr lang="ko-KR" altLang="en-US" sz="1400" dirty="0"/>
              <a:t>영상 </a:t>
            </a:r>
            <a:r>
              <a:rPr lang="en-US" altLang="ko-KR" sz="1400" dirty="0"/>
              <a:t>3)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원인 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코너에서는 회전하면 회전 반대 방향의 거리가 더 멀어짐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지속 시간이 끝난 후 반대 방향 각도의 거리가 멀어져 반대 방향으로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회전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그러면 다시 그 반대 방향의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거리가 더 멀어져 지속 시간 끝난 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  또 다시 회전 방향 전환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반복 </a:t>
            </a: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F372F0A-9362-4C8E-B7DC-2949FA73DEA7}"/>
              </a:ext>
            </a:extLst>
          </p:cNvPr>
          <p:cNvSpPr/>
          <p:nvPr/>
        </p:nvSpPr>
        <p:spPr>
          <a:xfrm>
            <a:off x="7154142" y="3228426"/>
            <a:ext cx="4059006" cy="2713524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개선 </a:t>
            </a:r>
            <a:r>
              <a:rPr lang="en-US" altLang="ko-KR" sz="1400" b="1" u="sng" dirty="0">
                <a:latin typeface="+mn-ea"/>
              </a:rPr>
              <a:t>Code-2 </a:t>
            </a:r>
            <a:r>
              <a:rPr lang="ko-KR" altLang="en-US" sz="1400" b="1" u="sng" dirty="0">
                <a:latin typeface="+mn-ea"/>
              </a:rPr>
              <a:t>해결 방안</a:t>
            </a:r>
            <a:endParaRPr lang="en-US" altLang="ko-KR" sz="1400" b="1" u="sng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u="sng" dirty="0">
                <a:latin typeface="+mn-ea"/>
              </a:rPr>
              <a:t>후진 추가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회전과 후진을 함께 함으로써 동일 시간 동안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각도 변화를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더 크게 줄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회전 지속 시간을 줄여 코너 탈출 시간을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줄일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D0FEE-2CD1-43C5-BAB1-69BB477FD620}"/>
              </a:ext>
            </a:extLst>
          </p:cNvPr>
          <p:cNvSpPr txBox="1"/>
          <p:nvPr/>
        </p:nvSpPr>
        <p:spPr>
          <a:xfrm>
            <a:off x="4858321" y="2442340"/>
            <a:ext cx="247535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[</a:t>
            </a:r>
            <a:r>
              <a:rPr lang="ko-KR" altLang="en-US" sz="1400" u="sng" dirty="0"/>
              <a:t>영상</a:t>
            </a:r>
            <a:r>
              <a:rPr lang="en-US" altLang="ko-KR" sz="1400" u="sng" dirty="0"/>
              <a:t>2. </a:t>
            </a:r>
            <a:r>
              <a:rPr lang="ko-KR" altLang="en-US" sz="1400" u="sng" dirty="0"/>
              <a:t>개선 </a:t>
            </a:r>
            <a:r>
              <a:rPr lang="en-US" altLang="ko-KR" sz="1400" u="sng" dirty="0"/>
              <a:t>Code-2 </a:t>
            </a:r>
            <a:r>
              <a:rPr lang="ko-KR" altLang="en-US" sz="1400" u="sng" dirty="0"/>
              <a:t>문제점</a:t>
            </a:r>
            <a:r>
              <a:rPr lang="en-US" altLang="ko-KR" sz="1400" u="sng" dirty="0"/>
              <a:t>]</a:t>
            </a:r>
            <a:endParaRPr lang="ko-KR" altLang="en-US" sz="1400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4F752E-9ED9-429B-A5B1-FEC9872095EE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32BC4-70D9-4FF3-8829-88B59C3E136F}"/>
              </a:ext>
            </a:extLst>
          </p:cNvPr>
          <p:cNvSpPr txBox="1"/>
          <p:nvPr/>
        </p:nvSpPr>
        <p:spPr>
          <a:xfrm>
            <a:off x="363691" y="-956"/>
            <a:ext cx="77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4.4. </a:t>
            </a:r>
            <a:r>
              <a:rPr lang="ko-KR" altLang="en-US" sz="2400" dirty="0">
                <a:latin typeface="+mj-ea"/>
                <a:ea typeface="+mj-ea"/>
              </a:rPr>
              <a:t>개선 </a:t>
            </a:r>
            <a:r>
              <a:rPr lang="en-US" altLang="ko-KR" sz="2400" dirty="0">
                <a:latin typeface="+mj-ea"/>
                <a:ea typeface="+mj-ea"/>
              </a:rPr>
              <a:t>Code-2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좌〮우회전</a:t>
            </a:r>
            <a:r>
              <a:rPr lang="en-US" altLang="ko-KR" sz="2400" dirty="0">
                <a:latin typeface="+mj-ea"/>
                <a:ea typeface="+mj-ea"/>
              </a:rPr>
              <a:t>+</a:t>
            </a:r>
            <a:r>
              <a:rPr lang="ko-KR" altLang="en-US" sz="2400" dirty="0">
                <a:latin typeface="+mj-ea"/>
                <a:ea typeface="+mj-ea"/>
              </a:rPr>
              <a:t>회전시간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r>
              <a:rPr lang="ko-KR" altLang="en-US" sz="2400" dirty="0">
                <a:latin typeface="+mj-ea"/>
                <a:ea typeface="+mj-ea"/>
              </a:rPr>
              <a:t>및 문제점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C6557F-CD06-4DC7-9A4A-A75A7A2C1C93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232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pr02-1_problem">
            <a:hlinkClick r:id="" action="ppaction://media"/>
            <a:extLst>
              <a:ext uri="{FF2B5EF4-FFF2-40B4-BE49-F238E27FC236}">
                <a16:creationId xmlns:a16="http://schemas.microsoft.com/office/drawing/2014/main" id="{C1F1EEE2-1A0B-41A1-A97A-7E24C7A1C6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77369" y="507141"/>
            <a:ext cx="1831149" cy="1941017"/>
          </a:xfrm>
          <a:prstGeom prst="rect">
            <a:avLst/>
          </a:prstGeom>
        </p:spPr>
      </p:pic>
      <p:pic>
        <p:nvPicPr>
          <p:cNvPr id="5" name="impr02-2_problem">
            <a:hlinkClick r:id="" action="ppaction://media"/>
            <a:extLst>
              <a:ext uri="{FF2B5EF4-FFF2-40B4-BE49-F238E27FC236}">
                <a16:creationId xmlns:a16="http://schemas.microsoft.com/office/drawing/2014/main" id="{8E211B45-8621-4BA8-8B44-45F3E48A57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80426" y="507141"/>
            <a:ext cx="1831148" cy="1941017"/>
          </a:xfrm>
          <a:prstGeom prst="rect">
            <a:avLst/>
          </a:prstGeom>
        </p:spPr>
      </p:pic>
      <p:pic>
        <p:nvPicPr>
          <p:cNvPr id="7" name="impr03-longtime_problem">
            <a:hlinkClick r:id="" action="ppaction://media"/>
            <a:extLst>
              <a:ext uri="{FF2B5EF4-FFF2-40B4-BE49-F238E27FC236}">
                <a16:creationId xmlns:a16="http://schemas.microsoft.com/office/drawing/2014/main" id="{E53116D4-73FB-4D2D-92BB-14B102989F9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3483" y="507141"/>
            <a:ext cx="1831148" cy="19410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31E7E3-B5AF-4770-8FDC-9DB3034436C9}"/>
              </a:ext>
            </a:extLst>
          </p:cNvPr>
          <p:cNvSpPr txBox="1"/>
          <p:nvPr/>
        </p:nvSpPr>
        <p:spPr>
          <a:xfrm>
            <a:off x="1572033" y="2448158"/>
            <a:ext cx="264848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[</a:t>
            </a:r>
            <a:r>
              <a:rPr lang="ko-KR" altLang="en-US" sz="1400" u="sng" dirty="0"/>
              <a:t>영상</a:t>
            </a:r>
            <a:r>
              <a:rPr lang="en-US" altLang="ko-KR" sz="1400" u="sng" dirty="0"/>
              <a:t>1. </a:t>
            </a:r>
            <a:r>
              <a:rPr lang="ko-KR" altLang="en-US" sz="1400" u="sng" dirty="0"/>
              <a:t>개선 </a:t>
            </a:r>
            <a:r>
              <a:rPr lang="en-US" altLang="ko-KR" sz="1400" u="sng" dirty="0"/>
              <a:t>Code-2 </a:t>
            </a:r>
            <a:r>
              <a:rPr lang="ko-KR" altLang="en-US" sz="1400" u="sng" dirty="0"/>
              <a:t>문제점</a:t>
            </a:r>
            <a:r>
              <a:rPr lang="en-US" altLang="ko-KR" sz="1400" u="sng" dirty="0"/>
              <a:t>-1]</a:t>
            </a:r>
            <a:endParaRPr lang="ko-KR" altLang="en-US" sz="1400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207D9F-BBAE-4D56-B000-E43DB9F6E0CB}"/>
              </a:ext>
            </a:extLst>
          </p:cNvPr>
          <p:cNvSpPr txBox="1"/>
          <p:nvPr/>
        </p:nvSpPr>
        <p:spPr>
          <a:xfrm>
            <a:off x="7800891" y="2442339"/>
            <a:ext cx="29963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[</a:t>
            </a:r>
            <a:r>
              <a:rPr lang="ko-KR" altLang="en-US" sz="1400" u="sng" dirty="0"/>
              <a:t>영상</a:t>
            </a:r>
            <a:r>
              <a:rPr lang="en-US" altLang="ko-KR" sz="1400" u="sng" dirty="0"/>
              <a:t>3. </a:t>
            </a:r>
            <a:r>
              <a:rPr lang="ko-KR" altLang="en-US" sz="1400" u="sng" dirty="0"/>
              <a:t>개선 </a:t>
            </a:r>
            <a:r>
              <a:rPr lang="en-US" altLang="ko-KR" sz="1400" u="sng" dirty="0"/>
              <a:t>Code-2 </a:t>
            </a:r>
            <a:r>
              <a:rPr lang="ko-KR" altLang="en-US" sz="1400" u="sng" dirty="0"/>
              <a:t>지속시간 </a:t>
            </a:r>
            <a:r>
              <a:rPr lang="en-US" altLang="ko-KR" sz="1400" u="sng" dirty="0"/>
              <a:t>3</a:t>
            </a:r>
            <a:r>
              <a:rPr lang="ko-KR" altLang="en-US" sz="1400" u="sng" dirty="0"/>
              <a:t>초</a:t>
            </a:r>
            <a:r>
              <a:rPr lang="en-US" altLang="ko-KR" sz="1400" u="sng" dirty="0"/>
              <a:t>]</a:t>
            </a:r>
            <a:endParaRPr lang="ko-KR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218775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7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5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23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77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4.5. </a:t>
            </a:r>
            <a:r>
              <a:rPr lang="ko-KR" altLang="en-US" sz="2400" dirty="0">
                <a:latin typeface="+mj-ea"/>
                <a:ea typeface="+mj-ea"/>
              </a:rPr>
              <a:t>개선 </a:t>
            </a:r>
            <a:r>
              <a:rPr lang="en-US" altLang="ko-KR" sz="2400" dirty="0">
                <a:latin typeface="+mj-ea"/>
                <a:ea typeface="+mj-ea"/>
              </a:rPr>
              <a:t>Code-3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좌〮우회전</a:t>
            </a:r>
            <a:r>
              <a:rPr lang="en-US" altLang="ko-KR" sz="2400" dirty="0">
                <a:latin typeface="+mj-ea"/>
                <a:ea typeface="+mj-ea"/>
              </a:rPr>
              <a:t>+</a:t>
            </a:r>
            <a:r>
              <a:rPr lang="ko-KR" altLang="en-US" sz="2400" dirty="0">
                <a:latin typeface="+mj-ea"/>
                <a:ea typeface="+mj-ea"/>
              </a:rPr>
              <a:t>회전시간</a:t>
            </a:r>
            <a:r>
              <a:rPr lang="en-US" altLang="ko-KR" sz="2400" dirty="0">
                <a:latin typeface="+mj-ea"/>
                <a:ea typeface="+mj-ea"/>
              </a:rPr>
              <a:t>+</a:t>
            </a:r>
            <a:r>
              <a:rPr lang="ko-KR" altLang="en-US" sz="2400" dirty="0">
                <a:latin typeface="+mj-ea"/>
                <a:ea typeface="+mj-ea"/>
              </a:rPr>
              <a:t>후진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2771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8E8613-1DC2-443A-BE28-84DA5488C55E}"/>
              </a:ext>
            </a:extLst>
          </p:cNvPr>
          <p:cNvSpPr/>
          <p:nvPr/>
        </p:nvSpPr>
        <p:spPr>
          <a:xfrm>
            <a:off x="2110623" y="664072"/>
            <a:ext cx="7970752" cy="1086429"/>
          </a:xfrm>
          <a:prstGeom prst="roundRect">
            <a:avLst>
              <a:gd name="adj" fmla="val 4558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Main </a:t>
            </a:r>
            <a:r>
              <a:rPr lang="ko-KR" altLang="en-US" sz="1400" b="1" u="sng" dirty="0">
                <a:latin typeface="+mn-ea"/>
              </a:rPr>
              <a:t>함수 수정 내용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2.5</a:t>
            </a:r>
            <a:r>
              <a:rPr lang="ko-KR" altLang="en-US" sz="1400" dirty="0">
                <a:latin typeface="+mn-ea"/>
              </a:rPr>
              <a:t>초 동안 회전과 함께 </a:t>
            </a:r>
            <a:r>
              <a:rPr lang="en-US" altLang="ko-KR" sz="1400" dirty="0">
                <a:latin typeface="+mn-ea"/>
              </a:rPr>
              <a:t>linear.x </a:t>
            </a:r>
            <a:r>
              <a:rPr lang="ko-KR" altLang="en-US" sz="1400" dirty="0">
                <a:latin typeface="+mn-ea"/>
              </a:rPr>
              <a:t>값에 각각 </a:t>
            </a:r>
            <a:r>
              <a:rPr lang="en-US" altLang="ko-KR" sz="1400" dirty="0">
                <a:latin typeface="+mn-ea"/>
              </a:rPr>
              <a:t>-0.08m/s </a:t>
            </a:r>
            <a:r>
              <a:rPr lang="ko-KR" altLang="en-US" sz="1400" dirty="0">
                <a:latin typeface="+mn-ea"/>
              </a:rPr>
              <a:t>값을 </a:t>
            </a:r>
            <a:r>
              <a:rPr lang="en-US" altLang="ko-KR" sz="1400" dirty="0">
                <a:latin typeface="+mn-ea"/>
              </a:rPr>
              <a:t>'cmd_vel' Topic</a:t>
            </a:r>
            <a:r>
              <a:rPr lang="ko-KR" altLang="en-US" sz="1400" dirty="0">
                <a:latin typeface="+mn-ea"/>
              </a:rPr>
              <a:t>으로 </a:t>
            </a:r>
            <a:r>
              <a:rPr lang="en-US" altLang="ko-KR" sz="1400" dirty="0">
                <a:latin typeface="+mn-ea"/>
              </a:rPr>
              <a:t>TurtleBot3</a:t>
            </a:r>
            <a:r>
              <a:rPr lang="ko-KR" altLang="en-US" sz="1400" dirty="0">
                <a:latin typeface="+mn-ea"/>
              </a:rPr>
              <a:t>에 전달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601165-67AE-447A-9FEF-BF5597C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856" y="1880021"/>
            <a:ext cx="4301744" cy="447273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E6E4E3A-4B7E-49CE-B4F7-21030B67D45D}"/>
              </a:ext>
            </a:extLst>
          </p:cNvPr>
          <p:cNvSpPr/>
          <p:nvPr/>
        </p:nvSpPr>
        <p:spPr>
          <a:xfrm>
            <a:off x="4960197" y="2605151"/>
            <a:ext cx="1282700" cy="148505"/>
          </a:xfrm>
          <a:prstGeom prst="roundRect">
            <a:avLst>
              <a:gd name="adj" fmla="val 10972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DB8148-BA02-42DF-8712-DE71E67D822B}"/>
              </a:ext>
            </a:extLst>
          </p:cNvPr>
          <p:cNvSpPr/>
          <p:nvPr/>
        </p:nvSpPr>
        <p:spPr>
          <a:xfrm>
            <a:off x="4960197" y="4178510"/>
            <a:ext cx="1282700" cy="148505"/>
          </a:xfrm>
          <a:prstGeom prst="roundRect">
            <a:avLst>
              <a:gd name="adj" fmla="val 10972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1847CD-2C99-4B10-8794-6AB6596F779E}"/>
              </a:ext>
            </a:extLst>
          </p:cNvPr>
          <p:cNvSpPr/>
          <p:nvPr/>
        </p:nvSpPr>
        <p:spPr>
          <a:xfrm>
            <a:off x="7749268" y="2469346"/>
            <a:ext cx="463201" cy="148505"/>
          </a:xfrm>
          <a:prstGeom prst="roundRect">
            <a:avLst>
              <a:gd name="adj" fmla="val 10972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4D9DDE-1079-4A15-96AD-DB2560FC0863}"/>
              </a:ext>
            </a:extLst>
          </p:cNvPr>
          <p:cNvSpPr/>
          <p:nvPr/>
        </p:nvSpPr>
        <p:spPr>
          <a:xfrm>
            <a:off x="7751535" y="4042705"/>
            <a:ext cx="463201" cy="148505"/>
          </a:xfrm>
          <a:prstGeom prst="roundRect">
            <a:avLst>
              <a:gd name="adj" fmla="val 10972"/>
            </a:avLst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957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24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574C89-61F1-48CC-8CA9-A61BC1C53F0F}"/>
              </a:ext>
            </a:extLst>
          </p:cNvPr>
          <p:cNvSpPr/>
          <p:nvPr/>
        </p:nvSpPr>
        <p:spPr>
          <a:xfrm>
            <a:off x="3112997" y="753425"/>
            <a:ext cx="5966007" cy="1088075"/>
          </a:xfrm>
          <a:prstGeom prst="roundRect">
            <a:avLst>
              <a:gd name="adj" fmla="val 6084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u="sng" dirty="0">
                <a:latin typeface="+mn-ea"/>
              </a:rPr>
              <a:t>개선 </a:t>
            </a:r>
            <a:r>
              <a:rPr lang="en-US" altLang="ko-KR" sz="1400" b="1" u="sng" dirty="0">
                <a:latin typeface="+mn-ea"/>
              </a:rPr>
              <a:t>Code-3 </a:t>
            </a:r>
            <a:r>
              <a:rPr lang="ko-KR" altLang="en-US" sz="1400" b="1" u="sng" dirty="0">
                <a:latin typeface="+mn-ea"/>
              </a:rPr>
              <a:t>결과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〮 </a:t>
            </a:r>
            <a:r>
              <a:rPr lang="ko-KR" altLang="en-US" sz="1400" dirty="0">
                <a:latin typeface="+mn-ea"/>
              </a:rPr>
              <a:t>문제가 되었던 코너에서 쉽게 탈출함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31E7E3-B5AF-4770-8FDC-9DB3034436C9}"/>
              </a:ext>
            </a:extLst>
          </p:cNvPr>
          <p:cNvSpPr txBox="1"/>
          <p:nvPr/>
        </p:nvSpPr>
        <p:spPr>
          <a:xfrm>
            <a:off x="5208578" y="5767273"/>
            <a:ext cx="177484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[</a:t>
            </a:r>
            <a:r>
              <a:rPr lang="ko-KR" altLang="en-US" sz="1400" u="sng" dirty="0"/>
              <a:t>영상</a:t>
            </a:r>
            <a:r>
              <a:rPr lang="en-US" altLang="ko-KR" sz="1400" u="sng" dirty="0"/>
              <a:t>. </a:t>
            </a:r>
            <a:r>
              <a:rPr lang="ko-KR" altLang="en-US" sz="1400" u="sng" dirty="0"/>
              <a:t>개선 </a:t>
            </a:r>
            <a:r>
              <a:rPr lang="en-US" altLang="ko-KR" sz="1400" u="sng" dirty="0"/>
              <a:t>Code-3]</a:t>
            </a:r>
            <a:endParaRPr lang="ko-KR" altLang="en-US" sz="1400" u="sng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99275E-3BA4-43F0-AA69-7980EDC0431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89FF30-E0EF-47CB-956D-4DB69E8AEAB4}"/>
              </a:ext>
            </a:extLst>
          </p:cNvPr>
          <p:cNvSpPr txBox="1"/>
          <p:nvPr/>
        </p:nvSpPr>
        <p:spPr>
          <a:xfrm>
            <a:off x="363691" y="-956"/>
            <a:ext cx="77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4.5. </a:t>
            </a:r>
            <a:r>
              <a:rPr lang="ko-KR" altLang="en-US" sz="2400" dirty="0">
                <a:latin typeface="+mj-ea"/>
                <a:ea typeface="+mj-ea"/>
              </a:rPr>
              <a:t>개선 </a:t>
            </a:r>
            <a:r>
              <a:rPr lang="en-US" altLang="ko-KR" sz="2400" dirty="0">
                <a:latin typeface="+mj-ea"/>
                <a:ea typeface="+mj-ea"/>
              </a:rPr>
              <a:t>Code-3 </a:t>
            </a:r>
            <a:r>
              <a:rPr lang="ko-KR" altLang="en-US" sz="2400" dirty="0">
                <a:latin typeface="+mj-ea"/>
                <a:ea typeface="+mj-ea"/>
              </a:rPr>
              <a:t>내용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좌〮우회전</a:t>
            </a:r>
            <a:r>
              <a:rPr lang="en-US" altLang="ko-KR" sz="2400" dirty="0">
                <a:latin typeface="+mj-ea"/>
                <a:ea typeface="+mj-ea"/>
              </a:rPr>
              <a:t>+</a:t>
            </a:r>
            <a:r>
              <a:rPr lang="ko-KR" altLang="en-US" sz="2400" dirty="0">
                <a:latin typeface="+mj-ea"/>
                <a:ea typeface="+mj-ea"/>
              </a:rPr>
              <a:t>회전시간</a:t>
            </a:r>
            <a:r>
              <a:rPr lang="en-US" altLang="ko-KR" sz="2400" dirty="0">
                <a:latin typeface="+mj-ea"/>
                <a:ea typeface="+mj-ea"/>
              </a:rPr>
              <a:t>+</a:t>
            </a:r>
            <a:r>
              <a:rPr lang="ko-KR" altLang="en-US" sz="2400" dirty="0">
                <a:latin typeface="+mj-ea"/>
                <a:ea typeface="+mj-ea"/>
              </a:rPr>
              <a:t>후진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F3A4AD9-DEA2-4C0C-9622-789AFC778976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2771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0BA6E5-7D02-4355-AA58-6D04FEB3A8EB}"/>
              </a:ext>
            </a:extLst>
          </p:cNvPr>
          <p:cNvGrpSpPr/>
          <p:nvPr/>
        </p:nvGrpSpPr>
        <p:grpSpPr>
          <a:xfrm>
            <a:off x="2392261" y="2130041"/>
            <a:ext cx="7407478" cy="3450178"/>
            <a:chOff x="2098410" y="2184507"/>
            <a:chExt cx="7407478" cy="3450178"/>
          </a:xfrm>
        </p:grpSpPr>
        <p:pic>
          <p:nvPicPr>
            <p:cNvPr id="8" name="impr04-sol-1">
              <a:hlinkClick r:id="" action="ppaction://media"/>
              <a:extLst>
                <a:ext uri="{FF2B5EF4-FFF2-40B4-BE49-F238E27FC236}">
                  <a16:creationId xmlns:a16="http://schemas.microsoft.com/office/drawing/2014/main" id="{EDB8DEDC-6F7A-4499-8BE5-F1AE46C555C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2098410" y="2188682"/>
              <a:ext cx="3325091" cy="3446003"/>
            </a:xfrm>
            <a:prstGeom prst="rect">
              <a:avLst/>
            </a:prstGeom>
          </p:spPr>
        </p:pic>
        <p:pic>
          <p:nvPicPr>
            <p:cNvPr id="9" name="impr04-sol-2">
              <a:hlinkClick r:id="" action="ppaction://media"/>
              <a:extLst>
                <a:ext uri="{FF2B5EF4-FFF2-40B4-BE49-F238E27FC236}">
                  <a16:creationId xmlns:a16="http://schemas.microsoft.com/office/drawing/2014/main" id="{ABF1CC6C-1D69-4337-9F88-D9CBB486DA93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180798" y="2184507"/>
              <a:ext cx="3325090" cy="3446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6491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25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>
                <a:latin typeface="+mj-ea"/>
                <a:ea typeface="+mj-ea"/>
              </a:rPr>
              <a:t>결론 및 고찰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77861E-5E75-42BD-B0A2-C391329EF31E}"/>
              </a:ext>
            </a:extLst>
          </p:cNvPr>
          <p:cNvSpPr/>
          <p:nvPr/>
        </p:nvSpPr>
        <p:spPr>
          <a:xfrm>
            <a:off x="4575451" y="3311701"/>
            <a:ext cx="7616700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D7C790-CC7D-4B28-9797-CE61E2EF9086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F091D6-2662-449F-8B2A-E583CFB8A060}"/>
              </a:ext>
            </a:extLst>
          </p:cNvPr>
          <p:cNvSpPr txBox="1"/>
          <p:nvPr/>
        </p:nvSpPr>
        <p:spPr>
          <a:xfrm>
            <a:off x="363691" y="-956"/>
            <a:ext cx="73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2D-LiDAR</a:t>
            </a:r>
            <a:r>
              <a:rPr lang="ko-KR" altLang="en-US" sz="2400" dirty="0">
                <a:latin typeface="+mj-ea"/>
                <a:ea typeface="+mj-ea"/>
              </a:rPr>
              <a:t>를 이용한 장애물 회피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E125A7-67CA-4143-9FEE-DFD076E2AABA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16661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0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26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07972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C1F8A7-E438-47E4-B781-3D4DFFDE96B0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B5384-0DDC-4754-B77D-7B4912249E17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 </a:t>
            </a:r>
            <a:r>
              <a:rPr lang="ko-KR" altLang="en-US" sz="2400" dirty="0">
                <a:latin typeface="+mj-ea"/>
                <a:ea typeface="+mj-ea"/>
              </a:rPr>
              <a:t>결론 및 고찰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ECFB40-7F71-4564-8CEC-3E4C303EC63F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25273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3DD919-0490-4431-BACA-710C6A6FACE0}"/>
              </a:ext>
            </a:extLst>
          </p:cNvPr>
          <p:cNvSpPr/>
          <p:nvPr/>
        </p:nvSpPr>
        <p:spPr>
          <a:xfrm>
            <a:off x="363691" y="675516"/>
            <a:ext cx="7950200" cy="5506969"/>
          </a:xfrm>
          <a:prstGeom prst="roundRect">
            <a:avLst>
              <a:gd name="adj" fmla="val 727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다양한 환경 </a:t>
            </a:r>
            <a:r>
              <a:rPr lang="en-US" altLang="ko-KR" sz="1400" b="1" dirty="0">
                <a:latin typeface="+mn-ea"/>
              </a:rPr>
              <a:t>- </a:t>
            </a:r>
            <a:r>
              <a:rPr lang="ko-KR" altLang="en-US" sz="1400" b="1" dirty="0">
                <a:latin typeface="+mn-ea"/>
              </a:rPr>
              <a:t>환경에 따라 센서 정보를 실시간으로 받아 처리하는 방법은 무조건 옳다는 생각은 잘못된 생각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600" b="1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처음 실습</a:t>
            </a:r>
            <a:r>
              <a:rPr lang="en-US" altLang="ko-KR" sz="1400" dirty="0">
                <a:latin typeface="+mn-ea"/>
              </a:rPr>
              <a:t> Code(</a:t>
            </a:r>
            <a:r>
              <a:rPr lang="ko-KR" altLang="en-US" sz="1400" dirty="0">
                <a:latin typeface="+mn-ea"/>
              </a:rPr>
              <a:t>장애물 등장 시 좌측으로 회피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작성 시에는 모든 장애물을 만나면 피할 수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있다고 생각하였으나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구현 시 단순 사각형의 닫힌 공간에서는 같은 루트로만 주행하였다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만약 로봇이 서비스 로봇인 청소 로봇이거나 지도 작성용 로봇이라면 로봇의 역할을 제대로 하였다고 할 수 없다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이를 개선하기 위해 장애물 탐지 각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최대 최소 각에서의 거리 값을 바탕으로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좌우방향으로 회전하게 하였지만 이 역시 코너에서는 센서 정보를 실시간으로 받음으로써 로봇은 좌우 회전을 제자리에서 반복할 뿐이었다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 문제는 센서 정보를 특정 시간 동안 받지 않고 로봇 제어 명령을 특정 시간동안 계속 수행하게 함으로써 어느 정도 해결할 수 있었다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가상 환경에서 생각지도 못했던 상황이 발생하여 개선하였지만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실세계에서는 더욱 다양한 환경이 존재할 것이다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프로그램이 완벽하다고 생각할지라도 로봇이 쓰이는 현장에서의 점검은 꼭 필요할 것이라 느꼈다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로봇의 위치 정보의 중요성 </a:t>
            </a:r>
            <a:r>
              <a:rPr lang="en-US" altLang="ko-KR" sz="1400" b="1" dirty="0">
                <a:latin typeface="+mn-ea"/>
              </a:rPr>
              <a:t>- 2D-LiDAR</a:t>
            </a:r>
            <a:r>
              <a:rPr lang="ko-KR" altLang="en-US" sz="1400" b="1" dirty="0">
                <a:latin typeface="+mn-ea"/>
              </a:rPr>
              <a:t>의 한계점</a:t>
            </a:r>
            <a:r>
              <a:rPr lang="en-US" altLang="ko-KR" sz="1400" b="1" dirty="0">
                <a:latin typeface="+mn-ea"/>
              </a:rPr>
              <a:t>. 3D-LiDAR</a:t>
            </a:r>
            <a:r>
              <a:rPr lang="ko-KR" altLang="en-US" sz="1400" b="1" dirty="0">
                <a:latin typeface="+mn-ea"/>
              </a:rPr>
              <a:t>나 </a:t>
            </a:r>
            <a:r>
              <a:rPr lang="en-US" altLang="ko-KR" sz="1400" b="1" dirty="0">
                <a:latin typeface="+mn-ea"/>
              </a:rPr>
              <a:t>SLAM </a:t>
            </a:r>
            <a:r>
              <a:rPr lang="ko-KR" altLang="en-US" sz="1400" b="1" dirty="0">
                <a:latin typeface="+mn-ea"/>
              </a:rPr>
              <a:t>기술로 극복 가능 할 것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코너 같은 장애물을 회피할 수 있어도 </a:t>
            </a:r>
            <a:r>
              <a:rPr lang="en-US" altLang="ko-KR" sz="1400" dirty="0">
                <a:latin typeface="+mn-ea"/>
              </a:rPr>
              <a:t>LiDAR</a:t>
            </a:r>
            <a:r>
              <a:rPr lang="ko-KR" altLang="en-US" sz="1400" dirty="0">
                <a:latin typeface="+mn-ea"/>
              </a:rPr>
              <a:t>에 잡히지 않는 장애물 앞에서는 로봇이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제자리에서 바퀴만 맴돌았다</a:t>
            </a:r>
            <a:r>
              <a:rPr lang="en-US" altLang="ko-KR" sz="1400" dirty="0">
                <a:latin typeface="+mn-ea"/>
              </a:rPr>
              <a:t>.(</a:t>
            </a:r>
            <a:r>
              <a:rPr lang="ko-KR" altLang="en-US" sz="1400" dirty="0">
                <a:latin typeface="+mn-ea"/>
              </a:rPr>
              <a:t>영상</a:t>
            </a:r>
            <a:r>
              <a:rPr lang="en-US" altLang="ko-KR" sz="1400" dirty="0">
                <a:latin typeface="+mn-ea"/>
              </a:rPr>
              <a:t>1) 2D-LiDAR</a:t>
            </a:r>
            <a:r>
              <a:rPr lang="ko-KR" altLang="en-US" sz="1400" dirty="0">
                <a:latin typeface="+mn-ea"/>
              </a:rPr>
              <a:t>는 설치 위치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높이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에서 평면으로 </a:t>
            </a:r>
            <a:r>
              <a:rPr lang="en-US" altLang="ko-KR" sz="1400" dirty="0">
                <a:latin typeface="+mn-ea"/>
              </a:rPr>
              <a:t>Laser</a:t>
            </a:r>
            <a:r>
              <a:rPr lang="ko-KR" altLang="en-US" sz="1400" dirty="0">
                <a:latin typeface="+mn-ea"/>
              </a:rPr>
              <a:t>를 쏘기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때문이다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이는 수직 방향으로도 측정가능한 </a:t>
            </a:r>
            <a:r>
              <a:rPr lang="en-US" altLang="ko-KR" sz="1400" dirty="0">
                <a:latin typeface="+mn-ea"/>
              </a:rPr>
              <a:t>3D_LiDAR</a:t>
            </a:r>
            <a:r>
              <a:rPr lang="ko-KR" altLang="en-US" sz="1400" dirty="0">
                <a:latin typeface="+mn-ea"/>
              </a:rPr>
              <a:t>를 통해 극복할 수 있겠으나 가격이 문제가 될 것이다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아니면 지도를 이용하여 로봇 자신의 위치를 알 수 있는 </a:t>
            </a:r>
            <a:r>
              <a:rPr lang="en-US" altLang="ko-KR" sz="1400" dirty="0">
                <a:latin typeface="+mn-ea"/>
              </a:rPr>
              <a:t>SLAM </a:t>
            </a:r>
            <a:r>
              <a:rPr lang="ko-KR" altLang="en-US" sz="1400" dirty="0">
                <a:latin typeface="+mn-ea"/>
              </a:rPr>
              <a:t>기술과 함께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사용한다면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자신의 위치가 계속 제자리일 때 후진하며 회전함으로써 로봇의 주변 환경을 바꿔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센서에 잡히지 않는 장애물도 회피할 수 있을 것이다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5" name="2D-LiDAR_problem">
            <a:hlinkClick r:id="" action="ppaction://media"/>
            <a:extLst>
              <a:ext uri="{FF2B5EF4-FFF2-40B4-BE49-F238E27FC236}">
                <a16:creationId xmlns:a16="http://schemas.microsoft.com/office/drawing/2014/main" id="{B3BD946E-E31E-4ABC-A88E-F6BB560994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5090" y="1397001"/>
            <a:ext cx="3521009" cy="31368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679012-4A82-4455-AE31-4C37C0484A3B}"/>
              </a:ext>
            </a:extLst>
          </p:cNvPr>
          <p:cNvSpPr txBox="1"/>
          <p:nvPr/>
        </p:nvSpPr>
        <p:spPr>
          <a:xfrm>
            <a:off x="9234366" y="4533900"/>
            <a:ext cx="19624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u="sng" dirty="0"/>
              <a:t>[</a:t>
            </a:r>
            <a:r>
              <a:rPr lang="ko-KR" altLang="en-US" sz="1400" u="sng" dirty="0"/>
              <a:t>영상</a:t>
            </a:r>
            <a:r>
              <a:rPr lang="en-US" altLang="ko-KR" sz="1400" u="sng" dirty="0"/>
              <a:t>. 2D-LiDAR </a:t>
            </a:r>
            <a:r>
              <a:rPr lang="ko-KR" altLang="en-US" sz="1400" u="sng" dirty="0"/>
              <a:t>한계</a:t>
            </a:r>
            <a:r>
              <a:rPr lang="en-US" altLang="ko-KR" sz="1400" u="sng" dirty="0"/>
              <a:t>]</a:t>
            </a:r>
            <a:endParaRPr lang="ko-KR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172750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F2349E-3BBD-419D-8471-B1FF97509952}"/>
              </a:ext>
            </a:extLst>
          </p:cNvPr>
          <p:cNvSpPr txBox="1"/>
          <p:nvPr/>
        </p:nvSpPr>
        <p:spPr>
          <a:xfrm>
            <a:off x="4789392" y="2776406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감사합니다</a:t>
            </a:r>
            <a:r>
              <a:rPr lang="en-US" altLang="ko-KR" sz="3600" b="1" dirty="0">
                <a:latin typeface="+mj-ea"/>
                <a:ea typeface="+mj-ea"/>
              </a:rPr>
              <a:t>.</a:t>
            </a:r>
            <a:endParaRPr lang="ko-KR" altLang="en-US" sz="3600" b="1" dirty="0"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4E6383-AB4F-426D-96D1-4AA7B23C1599}"/>
              </a:ext>
            </a:extLst>
          </p:cNvPr>
          <p:cNvCxnSpPr>
            <a:cxnSpLocks/>
          </p:cNvCxnSpPr>
          <p:nvPr/>
        </p:nvCxnSpPr>
        <p:spPr>
          <a:xfrm>
            <a:off x="4708581" y="3429000"/>
            <a:ext cx="2774838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4CEDB10-31D8-4771-9A87-ADCEDB4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27</a:t>
            </a:fld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7C890D-47DA-4066-AA65-C7A953D20A3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125C2-F644-450D-90EE-889C19F11BBA}"/>
              </a:ext>
            </a:extLst>
          </p:cNvPr>
          <p:cNvSpPr txBox="1"/>
          <p:nvPr/>
        </p:nvSpPr>
        <p:spPr>
          <a:xfrm>
            <a:off x="363691" y="-956"/>
            <a:ext cx="73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2D-LiDAR</a:t>
            </a:r>
            <a:r>
              <a:rPr lang="ko-KR" altLang="en-US" sz="2400" dirty="0">
                <a:latin typeface="+mj-ea"/>
                <a:ea typeface="+mj-ea"/>
              </a:rPr>
              <a:t>를 이용한 장애물 회피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6E862C7-1AF4-45F4-914A-8B7E4552787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16661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48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3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5330544" y="3311701"/>
            <a:ext cx="6866450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EC5789-1E02-4C9F-92D1-40E8EC6CEDEE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85F71-E3EB-4715-83DF-382705F64D7A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2D-LiDAR</a:t>
            </a:r>
            <a:r>
              <a:rPr lang="ko-KR" altLang="en-US" sz="2400" dirty="0">
                <a:latin typeface="+mj-ea"/>
                <a:ea typeface="+mj-ea"/>
              </a:rPr>
              <a:t>를 이용한 장애물 회피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B72137-6D2A-430D-885E-1E34DF4E9C0F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010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4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 </a:t>
            </a:r>
            <a:r>
              <a:rPr lang="ko-KR" altLang="en-US" sz="2400" dirty="0">
                <a:latin typeface="+mj-ea"/>
                <a:ea typeface="+mj-ea"/>
              </a:rPr>
              <a:t>요약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C247E7-5490-4899-B8E5-D2A0CC57487B}"/>
              </a:ext>
            </a:extLst>
          </p:cNvPr>
          <p:cNvSpPr/>
          <p:nvPr/>
        </p:nvSpPr>
        <p:spPr>
          <a:xfrm>
            <a:off x="2472848" y="627840"/>
            <a:ext cx="7246304" cy="5602321"/>
          </a:xfrm>
          <a:prstGeom prst="roundRect">
            <a:avLst>
              <a:gd name="adj" fmla="val 1263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u="sng" dirty="0">
                <a:latin typeface="+mn-ea"/>
              </a:rPr>
              <a:t>실습</a:t>
            </a:r>
            <a:r>
              <a:rPr lang="en-US" altLang="ko-KR" sz="1600" b="1" u="sng" dirty="0">
                <a:latin typeface="+mn-ea"/>
              </a:rPr>
              <a:t> </a:t>
            </a:r>
            <a:r>
              <a:rPr lang="ko-KR" altLang="en-US" sz="1600" b="1" u="sng" dirty="0">
                <a:latin typeface="+mn-ea"/>
              </a:rPr>
              <a:t>개요</a:t>
            </a:r>
            <a:endParaRPr lang="en-US" altLang="ko-KR" sz="16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로봇을 동작시키는 소프트웨어를 개발하기 위해 여러 가지 도구나 라이브러리들을 모아 놓은 </a:t>
            </a:r>
            <a:r>
              <a:rPr lang="en-US" altLang="ko-KR" sz="1600" dirty="0">
                <a:latin typeface="+mn-ea"/>
              </a:rPr>
              <a:t>Framework</a:t>
            </a:r>
            <a:r>
              <a:rPr lang="ko-KR" altLang="en-US" sz="1600" dirty="0">
                <a:latin typeface="+mn-ea"/>
              </a:rPr>
              <a:t>인 </a:t>
            </a:r>
            <a:r>
              <a:rPr lang="en-US" altLang="ko-KR" sz="1600" dirty="0">
                <a:latin typeface="+mn-ea"/>
              </a:rPr>
              <a:t>ROS(Robot Operating System)</a:t>
            </a:r>
            <a:r>
              <a:rPr lang="ko-KR" altLang="en-US" sz="1600" dirty="0">
                <a:latin typeface="+mn-ea"/>
              </a:rPr>
              <a:t> 환경에서 </a:t>
            </a:r>
            <a:r>
              <a:rPr lang="en-US" altLang="ko-KR" sz="1600" dirty="0">
                <a:latin typeface="+mn-ea"/>
              </a:rPr>
              <a:t>2D-LiDAR</a:t>
            </a:r>
            <a:r>
              <a:rPr lang="ko-KR" altLang="en-US" sz="1600" dirty="0">
                <a:latin typeface="+mn-ea"/>
              </a:rPr>
              <a:t>를 이용하여 로봇의 주변 환경 장애물을 피해서 주행하는 프로그램을 작성하고 가상 환경에서 </a:t>
            </a:r>
            <a:r>
              <a:rPr lang="en-US" altLang="ko-KR" sz="1600" dirty="0">
                <a:latin typeface="+mn-ea"/>
              </a:rPr>
              <a:t>Simulation </a:t>
            </a:r>
            <a:r>
              <a:rPr lang="ko-KR" altLang="en-US" sz="1600" dirty="0">
                <a:latin typeface="+mn-ea"/>
              </a:rPr>
              <a:t>해본다</a:t>
            </a:r>
            <a:r>
              <a:rPr lang="en-US" altLang="ko-KR" sz="1600" dirty="0">
                <a:latin typeface="+mn-ea"/>
              </a:rPr>
              <a:t>. Simulation </a:t>
            </a:r>
            <a:r>
              <a:rPr lang="ko-KR" altLang="en-US" sz="1600" dirty="0">
                <a:latin typeface="+mn-ea"/>
              </a:rPr>
              <a:t>결과에 따라 문제점을 찾고 개선해 본다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u="sng" dirty="0">
                <a:latin typeface="+mn-ea"/>
              </a:rPr>
              <a:t>실습 환경</a:t>
            </a:r>
            <a:endParaRPr lang="en-US" altLang="ko-KR" sz="16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OS : Ubuntu 20.04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ROS : Noetic Ninjemys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Simulator : Gazebo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Robot : TurtleBot3 -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Waffle Pi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Program Language : C++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144018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9A910E-D75E-4C15-9F1F-A8B0B1A84800}"/>
              </a:ext>
            </a:extLst>
          </p:cNvPr>
          <p:cNvCxnSpPr>
            <a:cxnSpLocks/>
          </p:cNvCxnSpPr>
          <p:nvPr/>
        </p:nvCxnSpPr>
        <p:spPr>
          <a:xfrm>
            <a:off x="2629406" y="3484816"/>
            <a:ext cx="69331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6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5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4757744" y="3311701"/>
            <a:ext cx="7435380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2. LiDAR?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65555-C886-49C9-B4EA-8707489FB7ED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243C8-8C59-4D6B-B1C5-EB54A95E2FEE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2D-LiDAR</a:t>
            </a:r>
            <a:r>
              <a:rPr lang="ko-KR" altLang="en-US" sz="2400" dirty="0">
                <a:latin typeface="+mj-ea"/>
                <a:ea typeface="+mj-ea"/>
              </a:rPr>
              <a:t>를 이용한 장애물 회피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2A07CCE-1EFF-4CF4-9C60-CC2028B501E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0AAE33-87A0-480E-A494-B352FDD7DA24}"/>
              </a:ext>
            </a:extLst>
          </p:cNvPr>
          <p:cNvSpPr txBox="1"/>
          <p:nvPr/>
        </p:nvSpPr>
        <p:spPr>
          <a:xfrm>
            <a:off x="4778404" y="3546300"/>
            <a:ext cx="263519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2.1. LiDAR</a:t>
            </a:r>
            <a:r>
              <a:rPr lang="ko-KR" altLang="en-US" sz="1600" dirty="0"/>
              <a:t>란</a:t>
            </a:r>
            <a:r>
              <a:rPr lang="en-US" altLang="ko-KR" sz="16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2.2. LiDAR </a:t>
            </a:r>
            <a:r>
              <a:rPr lang="ko-KR" altLang="en-US" sz="1600" dirty="0"/>
              <a:t>구분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2.3. LiDAR </a:t>
            </a:r>
            <a:r>
              <a:rPr lang="ko-KR" altLang="en-US" sz="1600" dirty="0"/>
              <a:t>장〮단점 및 활용</a:t>
            </a:r>
          </a:p>
        </p:txBody>
      </p:sp>
    </p:spTree>
    <p:extLst>
      <p:ext uri="{BB962C8B-B14F-4D97-AF65-F5344CB8AC3E}">
        <p14:creationId xmlns:p14="http://schemas.microsoft.com/office/powerpoint/2010/main" val="203062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6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2.1. LiDAR</a:t>
            </a:r>
            <a:r>
              <a:rPr lang="ko-KR" altLang="en-US" sz="2400" dirty="0">
                <a:latin typeface="+mj-ea"/>
                <a:ea typeface="+mj-ea"/>
              </a:rPr>
              <a:t>란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230647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1000806" y="729017"/>
            <a:ext cx="4518773" cy="5390861"/>
          </a:xfrm>
          <a:prstGeom prst="roundRect">
            <a:avLst>
              <a:gd name="adj" fmla="val 1517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u="sng" dirty="0">
                <a:latin typeface="+mn-ea"/>
              </a:rPr>
              <a:t>LiDAR</a:t>
            </a:r>
            <a:r>
              <a:rPr lang="ko-KR" altLang="en-US" sz="1600" b="1" u="sng" dirty="0">
                <a:latin typeface="+mn-ea"/>
              </a:rPr>
              <a:t>란</a:t>
            </a:r>
            <a:r>
              <a:rPr lang="en-US" altLang="ko-KR" sz="1600" b="1" u="sng" dirty="0">
                <a:latin typeface="+mn-ea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Light Detection and Ranging </a:t>
            </a:r>
            <a:r>
              <a:rPr lang="ko-KR" altLang="en-US" sz="1600" dirty="0">
                <a:latin typeface="+mn-ea"/>
              </a:rPr>
              <a:t>약자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</a:t>
            </a:r>
            <a:r>
              <a:rPr lang="ko-KR" altLang="en-US" sz="1600" dirty="0">
                <a:latin typeface="+mn-ea"/>
              </a:rPr>
              <a:t>고출력 </a:t>
            </a:r>
            <a:r>
              <a:rPr lang="en-US" altLang="ko-KR" sz="1600" dirty="0">
                <a:latin typeface="+mn-ea"/>
              </a:rPr>
              <a:t>Pulse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Laser</a:t>
            </a:r>
            <a:r>
              <a:rPr lang="ko-KR" altLang="en-US" sz="1600" dirty="0">
                <a:latin typeface="+mn-ea"/>
              </a:rPr>
              <a:t>를 송신하여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물체에 반사되어 돌아오는 시간을 분석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→ 물체 인지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거리 측정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</a:t>
            </a:r>
            <a:r>
              <a:rPr lang="ko-KR" altLang="en-US" sz="1600" dirty="0">
                <a:latin typeface="+mn-ea"/>
              </a:rPr>
              <a:t>기본적 구성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Laser </a:t>
            </a:r>
            <a:r>
              <a:rPr lang="ko-KR" altLang="en-US" sz="1600" dirty="0">
                <a:latin typeface="+mn-ea"/>
              </a:rPr>
              <a:t>송신부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Laser</a:t>
            </a:r>
            <a:r>
              <a:rPr lang="ko-KR" altLang="en-US" sz="1600" dirty="0">
                <a:latin typeface="+mn-ea"/>
              </a:rPr>
              <a:t> 검출부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신호</a:t>
            </a:r>
            <a:r>
              <a:rPr lang="en-US" altLang="ko-KR" sz="1600" dirty="0">
                <a:latin typeface="+mn-ea"/>
              </a:rPr>
              <a:t>(data)</a:t>
            </a:r>
            <a:r>
              <a:rPr lang="ko-KR" altLang="en-US" sz="1600" dirty="0">
                <a:latin typeface="+mn-ea"/>
              </a:rPr>
              <a:t> 수집 및 처리부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〮 </a:t>
            </a:r>
            <a:r>
              <a:rPr lang="ko-KR" altLang="en-US" sz="1600" dirty="0">
                <a:latin typeface="+mn-ea"/>
              </a:rPr>
              <a:t>회전형과 고정형이 있음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2509A7-3437-499C-999F-8245C709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516" y="755683"/>
            <a:ext cx="2472731" cy="1954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10884-3450-47CF-8752-2B93F910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24" y="3424448"/>
            <a:ext cx="2213518" cy="19547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A195DA-9756-4B51-8FD6-850707EC4121}"/>
              </a:ext>
            </a:extLst>
          </p:cNvPr>
          <p:cNvSpPr txBox="1"/>
          <p:nvPr/>
        </p:nvSpPr>
        <p:spPr>
          <a:xfrm>
            <a:off x="8157401" y="5560189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</a:t>
            </a:r>
            <a:r>
              <a:rPr lang="ko-KR" altLang="en-US" sz="1400" u="sng" dirty="0"/>
              <a:t>회전형 </a:t>
            </a:r>
            <a:r>
              <a:rPr lang="en-US" altLang="ko-KR" sz="1400" u="sng" dirty="0"/>
              <a:t>LiDAR]</a:t>
            </a:r>
            <a:endParaRPr lang="ko-KR" altLang="en-US" sz="14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02590-BB8E-4D8B-ACA5-A32B744EC5E0}"/>
              </a:ext>
            </a:extLst>
          </p:cNvPr>
          <p:cNvSpPr txBox="1"/>
          <p:nvPr/>
        </p:nvSpPr>
        <p:spPr>
          <a:xfrm>
            <a:off x="8157399" y="2891424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[</a:t>
            </a:r>
            <a:r>
              <a:rPr lang="ko-KR" altLang="en-US" sz="1400" u="sng" dirty="0"/>
              <a:t>고정형 </a:t>
            </a:r>
            <a:r>
              <a:rPr lang="en-US" altLang="ko-KR" sz="1400" u="sng" dirty="0"/>
              <a:t>LiDAR]</a:t>
            </a:r>
            <a:endParaRPr lang="ko-KR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7702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7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2.2. LiDAR </a:t>
            </a:r>
            <a:r>
              <a:rPr lang="ko-KR" altLang="en-US" sz="2400" dirty="0">
                <a:latin typeface="+mj-ea"/>
                <a:ea typeface="+mj-ea"/>
              </a:rPr>
              <a:t>구분</a:t>
            </a:r>
            <a:endParaRPr lang="en-US" altLang="ko-KR" sz="2400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258371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640222" y="598560"/>
            <a:ext cx="5210946" cy="566088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1. </a:t>
            </a:r>
            <a:r>
              <a:rPr lang="ko-KR" altLang="en-US" sz="1400" b="1" u="sng" dirty="0">
                <a:latin typeface="+mn-ea"/>
              </a:rPr>
              <a:t>신호 수집 방법에 따라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2D-LiDAR(2</a:t>
            </a:r>
            <a:r>
              <a:rPr lang="ko-KR" altLang="en-US" sz="1400" b="1" dirty="0">
                <a:latin typeface="+mn-ea"/>
              </a:rPr>
              <a:t>차원 레이저 스캐너</a:t>
            </a:r>
            <a:r>
              <a:rPr lang="en-US" altLang="ko-KR" sz="1400" b="1" dirty="0">
                <a:latin typeface="+mn-ea"/>
              </a:rPr>
              <a:t>) - Simulation </a:t>
            </a:r>
            <a:r>
              <a:rPr lang="ko-KR" altLang="en-US" sz="1400" b="1" dirty="0">
                <a:latin typeface="+mn-ea"/>
              </a:rPr>
              <a:t>실습 장비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단일 레이저 송신기와 단일 수신기로 구성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회전 방식을 이용해 레이저의 진행 방향을 포함하는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특정 평면에서의 영상 정보 수집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3D-LiDAR(3</a:t>
            </a:r>
            <a:r>
              <a:rPr lang="ko-KR" altLang="en-US" sz="1400" b="1" dirty="0">
                <a:latin typeface="+mn-ea"/>
              </a:rPr>
              <a:t>차원 레이저 스캐너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다수 레이저 송신기와 다수 수신기로 구성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회전 방식을 이용해 레이저의 특정 방향의 시야각에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대해 동시 측정이 가능하도록 하여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영상을 수집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- 3D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Point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Cloud </a:t>
            </a:r>
            <a:r>
              <a:rPr lang="ko-KR" altLang="en-US" sz="1400" dirty="0">
                <a:latin typeface="+mn-ea"/>
              </a:rPr>
              <a:t>형태로 데이터 획득 및 표현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3</a:t>
            </a:r>
            <a:r>
              <a:rPr lang="ko-KR" altLang="en-US" sz="1400" b="1" dirty="0">
                <a:latin typeface="+mn-ea"/>
              </a:rPr>
              <a:t>차원 </a:t>
            </a:r>
            <a:r>
              <a:rPr lang="en-US" altLang="ko-KR" sz="1400" b="1" dirty="0">
                <a:latin typeface="+mn-ea"/>
              </a:rPr>
              <a:t>Flash LiDAR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단일 레이저 송신기와 다중 배열 수신기로 구성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단일 레이저를 광시야각으로 확장해 조사해서 일반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카메라와 같이 실시간 영상 정보 수집 가능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CB3612-3A45-418D-8243-665403C6B5D1}"/>
              </a:ext>
            </a:extLst>
          </p:cNvPr>
          <p:cNvSpPr/>
          <p:nvPr/>
        </p:nvSpPr>
        <p:spPr>
          <a:xfrm>
            <a:off x="6340834" y="598562"/>
            <a:ext cx="5210946" cy="5660879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2. </a:t>
            </a:r>
            <a:r>
              <a:rPr lang="ko-KR" altLang="en-US" sz="1400" b="1" u="sng" dirty="0">
                <a:latin typeface="+mn-ea"/>
              </a:rPr>
              <a:t>거리 측정 방식에 따라</a:t>
            </a: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ToF(Time of Flight) LiDAR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Pulse Laser</a:t>
            </a:r>
            <a:r>
              <a:rPr lang="ko-KR" altLang="en-US" sz="1400" dirty="0">
                <a:latin typeface="+mn-ea"/>
              </a:rPr>
              <a:t>의 왕복 시간을 이용하여 거리 측정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Phase shift(</a:t>
            </a:r>
            <a:r>
              <a:rPr lang="ko-KR" altLang="en-US" sz="1400" b="1" dirty="0">
                <a:latin typeface="+mn-ea"/>
              </a:rPr>
              <a:t>위상 변이</a:t>
            </a:r>
            <a:r>
              <a:rPr lang="en-US" altLang="ko-KR" sz="1400" b="1" dirty="0">
                <a:latin typeface="+mn-ea"/>
              </a:rPr>
              <a:t>) LiDAR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빛의 위상 차이를 통해 거리 측정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FMCW(</a:t>
            </a:r>
            <a:r>
              <a:rPr lang="ko-KR" altLang="en-US" sz="1400" b="1" dirty="0">
                <a:latin typeface="+mn-ea"/>
              </a:rPr>
              <a:t>주파수 변조법</a:t>
            </a:r>
            <a:r>
              <a:rPr lang="en-US" altLang="ko-KR" sz="1400" b="1" dirty="0">
                <a:latin typeface="+mn-ea"/>
              </a:rPr>
              <a:t>) LiDAR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Frequency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Modulated Continuous Wave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주파수에 변화를 준 후 반사되어 돌아왔을 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주파수 차이를 통해 거리 측정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307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8</a:t>
            </a:fld>
            <a:endParaRPr lang="ko-KR" altLang="en-US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016D8-66F0-4898-BBFD-C9F997DC1288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351A0-B710-4E96-9155-0E34869163F3}"/>
              </a:ext>
            </a:extLst>
          </p:cNvPr>
          <p:cNvSpPr txBox="1"/>
          <p:nvPr/>
        </p:nvSpPr>
        <p:spPr>
          <a:xfrm>
            <a:off x="363691" y="-956"/>
            <a:ext cx="535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2.3. LiDAR </a:t>
            </a:r>
            <a:r>
              <a:rPr lang="ko-KR" altLang="en-US" sz="2400" dirty="0">
                <a:latin typeface="+mj-ea"/>
                <a:ea typeface="+mj-ea"/>
              </a:rPr>
              <a:t>장〮단점 및 활용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29B7A42-88F6-4AA3-A40F-292406CFBC1C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412162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6658A4-D7AD-4A8A-A0AE-AB00408EE69A}"/>
              </a:ext>
            </a:extLst>
          </p:cNvPr>
          <p:cNvSpPr/>
          <p:nvPr/>
        </p:nvSpPr>
        <p:spPr>
          <a:xfrm>
            <a:off x="640221" y="598560"/>
            <a:ext cx="5303379" cy="5660881"/>
          </a:xfrm>
          <a:prstGeom prst="roundRect">
            <a:avLst>
              <a:gd name="adj" fmla="val 1415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LiDAR </a:t>
            </a:r>
            <a:r>
              <a:rPr lang="ko-KR" altLang="en-US" sz="1400" b="1" u="sng" dirty="0">
                <a:latin typeface="+mn-ea"/>
              </a:rPr>
              <a:t>장〮단점</a:t>
            </a:r>
          </a:p>
          <a:p>
            <a:pPr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장점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전자기파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빛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이용하는 </a:t>
            </a:r>
            <a:r>
              <a:rPr lang="en-US" altLang="ko-KR" sz="1400" dirty="0">
                <a:latin typeface="+mn-ea"/>
              </a:rPr>
              <a:t>Radar</a:t>
            </a:r>
            <a:r>
              <a:rPr lang="ko-KR" altLang="en-US" sz="1400" dirty="0">
                <a:latin typeface="+mn-ea"/>
              </a:rPr>
              <a:t>보다 높은 정밀도로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사물 표현이 가능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회전형일 경우 모든 각도에서 정보 수집 용이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직진성이 강한 레이저를 사용함으로써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먼 거리의 물체도 감지 가능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〮 단점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현재까지는 제품 단가가 높음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레이저의 높은 에너지 때문에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비나 눈 등 날씨의 영향을 많이 받음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+mn-ea"/>
              </a:rPr>
              <a:t>▣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카메라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레이더</a:t>
            </a:r>
            <a:r>
              <a:rPr lang="en-US" altLang="ko-KR" sz="1400" dirty="0">
                <a:latin typeface="+mn-ea"/>
              </a:rPr>
              <a:t>, GPS </a:t>
            </a:r>
            <a:r>
              <a:rPr lang="ko-KR" altLang="en-US" sz="1400" dirty="0">
                <a:latin typeface="+mn-ea"/>
              </a:rPr>
              <a:t>센서 등 각 센서마다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장〮단점이 있기 때문에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단점을 보완할 수 있는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센서들을 조합해서 사용함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CB3612-3A45-418D-8243-665403C6B5D1}"/>
              </a:ext>
            </a:extLst>
          </p:cNvPr>
          <p:cNvSpPr/>
          <p:nvPr/>
        </p:nvSpPr>
        <p:spPr>
          <a:xfrm>
            <a:off x="6248400" y="598560"/>
            <a:ext cx="5303380" cy="5660879"/>
          </a:xfrm>
          <a:prstGeom prst="roundRect">
            <a:avLst>
              <a:gd name="adj" fmla="val 1416"/>
            </a:avLst>
          </a:prstGeom>
          <a:noFill/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latin typeface="+mn-ea"/>
              </a:rPr>
              <a:t>LiDAR </a:t>
            </a:r>
            <a:r>
              <a:rPr lang="ko-KR" altLang="en-US" sz="1400" b="1" u="sng" dirty="0">
                <a:latin typeface="+mn-ea"/>
              </a:rPr>
              <a:t>활용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객체 인식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동적인 환경을 인식하는데 활용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자율 주행에서 주로 보행자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차량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자전거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도로 표면 등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실시간으로 바뀌는 환경을 인식하는 데 활용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카메라와 함께 사용하고 딥러닝 기술을 접목하여 더욱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정확한 객체 인식이 되도록 활용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〮 </a:t>
            </a:r>
            <a:r>
              <a:rPr lang="ko-KR" altLang="en-US" sz="1400" b="1" dirty="0">
                <a:latin typeface="+mn-ea"/>
              </a:rPr>
              <a:t>위치 추정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SLAM </a:t>
            </a:r>
            <a:r>
              <a:rPr lang="ko-KR" altLang="en-US" sz="1400" dirty="0">
                <a:latin typeface="+mn-ea"/>
              </a:rPr>
              <a:t>기술을 사용하여 실내 또는 터널 등 </a:t>
            </a:r>
            <a:r>
              <a:rPr lang="en-US" altLang="ko-KR" sz="1400" dirty="0">
                <a:latin typeface="+mn-ea"/>
              </a:rPr>
              <a:t>GPS </a:t>
            </a:r>
            <a:r>
              <a:rPr lang="ko-KR" altLang="en-US" sz="1400" dirty="0">
                <a:latin typeface="+mn-ea"/>
              </a:rPr>
              <a:t>신호를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받지 못하는 곳에서 자신의 위치를 추정하는데 활용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GPS </a:t>
            </a:r>
            <a:r>
              <a:rPr lang="ko-KR" altLang="en-US" sz="1400" dirty="0">
                <a:latin typeface="+mn-ea"/>
              </a:rPr>
              <a:t>신호를 받을 수 있는 실외라 하더라도 </a:t>
            </a:r>
            <a:r>
              <a:rPr lang="en-US" altLang="ko-KR" sz="1400" dirty="0">
                <a:latin typeface="+mn-ea"/>
              </a:rPr>
              <a:t>LiDAR</a:t>
            </a:r>
            <a:r>
              <a:rPr lang="ko-KR" altLang="en-US" sz="1400" dirty="0">
                <a:latin typeface="+mn-ea"/>
              </a:rPr>
              <a:t>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>
                <a:latin typeface="+mn-ea"/>
              </a:rPr>
              <a:t>랜드마크 등의 정보로 더 정확한 위치를 추정하는데 활용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▣ 차량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로봇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스마트공장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드론산업 등 다양한 분야에서 활용됨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75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D8B8F1-8334-4D09-AB37-DD10FD705ABE}"/>
              </a:ext>
            </a:extLst>
          </p:cNvPr>
          <p:cNvCxnSpPr>
            <a:cxnSpLocks/>
          </p:cNvCxnSpPr>
          <p:nvPr/>
        </p:nvCxnSpPr>
        <p:spPr>
          <a:xfrm>
            <a:off x="122903" y="6480336"/>
            <a:ext cx="11946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2">
            <a:extLst>
              <a:ext uri="{FF2B5EF4-FFF2-40B4-BE49-F238E27FC236}">
                <a16:creationId xmlns:a16="http://schemas.microsoft.com/office/drawing/2014/main" id="{D3F0FB2C-C6B5-40C4-AFCE-BA58814D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45" y="6492875"/>
            <a:ext cx="709955" cy="365125"/>
          </a:xfrm>
        </p:spPr>
        <p:txBody>
          <a:bodyPr/>
          <a:lstStyle/>
          <a:p>
            <a:pPr algn="ctr"/>
            <a:fld id="{874CF5BD-A61D-4C08-9562-2D9707F4A670}" type="slidenum">
              <a:rPr lang="ko-KR" altLang="en-US" sz="1400" u="sng" smtClean="0"/>
              <a:pPr algn="ctr"/>
              <a:t>9</a:t>
            </a:fld>
            <a:endParaRPr lang="ko-KR" alt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BE77-3061-47D6-BF6E-8E75D34EA659}"/>
              </a:ext>
            </a:extLst>
          </p:cNvPr>
          <p:cNvSpPr txBox="1"/>
          <p:nvPr/>
        </p:nvSpPr>
        <p:spPr>
          <a:xfrm>
            <a:off x="68248" y="6520329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0EE30-CCE0-4703-8FA0-A89363508715}"/>
              </a:ext>
            </a:extLst>
          </p:cNvPr>
          <p:cNvSpPr/>
          <p:nvPr/>
        </p:nvSpPr>
        <p:spPr>
          <a:xfrm>
            <a:off x="4104028" y="3311701"/>
            <a:ext cx="8085283" cy="2345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9CCB7-55D0-4299-BD9A-146BBAF7BD5F}"/>
              </a:ext>
            </a:extLst>
          </p:cNvPr>
          <p:cNvSpPr txBox="1"/>
          <p:nvPr/>
        </p:nvSpPr>
        <p:spPr>
          <a:xfrm>
            <a:off x="2288576" y="2726925"/>
            <a:ext cx="761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3. Simulation </a:t>
            </a:r>
            <a:r>
              <a:rPr lang="ko-KR" altLang="en-US" sz="3200" dirty="0">
                <a:latin typeface="+mj-ea"/>
                <a:ea typeface="+mj-ea"/>
              </a:rPr>
              <a:t>준비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DA0147-2FC2-4676-83BD-67667B11DDA5}"/>
              </a:ext>
            </a:extLst>
          </p:cNvPr>
          <p:cNvSpPr/>
          <p:nvPr/>
        </p:nvSpPr>
        <p:spPr>
          <a:xfrm>
            <a:off x="122903" y="-10803"/>
            <a:ext cx="240788" cy="4616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F96E8-4DFD-4DF0-975B-319AD2A46A84}"/>
              </a:ext>
            </a:extLst>
          </p:cNvPr>
          <p:cNvSpPr txBox="1"/>
          <p:nvPr/>
        </p:nvSpPr>
        <p:spPr>
          <a:xfrm>
            <a:off x="363691" y="-956"/>
            <a:ext cx="817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2D-LiDAR</a:t>
            </a:r>
            <a:r>
              <a:rPr lang="ko-KR" altLang="en-US" sz="2400" dirty="0">
                <a:latin typeface="+mj-ea"/>
                <a:ea typeface="+mj-ea"/>
              </a:rPr>
              <a:t>를 이용한 장애물 회피 주행</a:t>
            </a:r>
            <a:r>
              <a:rPr lang="en-US" altLang="ko-KR" sz="2400" dirty="0">
                <a:latin typeface="+mj-ea"/>
                <a:ea typeface="+mj-ea"/>
              </a:rPr>
              <a:t>_ROS-Simulation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F2123A4-98B0-42DC-906F-4EBF0D95FB74}"/>
              </a:ext>
            </a:extLst>
          </p:cNvPr>
          <p:cNvCxnSpPr>
            <a:cxnSpLocks/>
          </p:cNvCxnSpPr>
          <p:nvPr/>
        </p:nvCxnSpPr>
        <p:spPr>
          <a:xfrm>
            <a:off x="0" y="454445"/>
            <a:ext cx="787475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84DAF9-E875-4FEA-BB7B-37E6F29E9DA8}"/>
              </a:ext>
            </a:extLst>
          </p:cNvPr>
          <p:cNvSpPr txBox="1"/>
          <p:nvPr/>
        </p:nvSpPr>
        <p:spPr>
          <a:xfrm>
            <a:off x="4051428" y="3546300"/>
            <a:ext cx="4089144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3.1. ROS?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3.2. TurtleBot?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3.3. ROS, Turtlebot3 Package </a:t>
            </a:r>
            <a:r>
              <a:rPr lang="ko-KR" altLang="en-US" sz="1600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51154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13356</TotalTime>
  <Words>2897</Words>
  <Application>Microsoft Office PowerPoint</Application>
  <PresentationFormat>와이드스크린</PresentationFormat>
  <Paragraphs>464</Paragraphs>
  <Slides>27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Helvetica Neue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김태형</dc:creator>
  <cp:lastModifiedBy>김태형</cp:lastModifiedBy>
  <cp:revision>418</cp:revision>
  <dcterms:created xsi:type="dcterms:W3CDTF">2023-09-08T07:42:47Z</dcterms:created>
  <dcterms:modified xsi:type="dcterms:W3CDTF">2023-11-03T01:54:14Z</dcterms:modified>
</cp:coreProperties>
</file>